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9"/>
  </p:notesMasterIdLst>
  <p:sldIdLst>
    <p:sldId id="260" r:id="rId2"/>
    <p:sldId id="257" r:id="rId3"/>
    <p:sldId id="259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11" autoAdjust="0"/>
    <p:restoredTop sz="82972" autoAdjust="0"/>
  </p:normalViewPr>
  <p:slideViewPr>
    <p:cSldViewPr snapToGrid="0" showGuides="1">
      <p:cViewPr varScale="1">
        <p:scale>
          <a:sx n="58" d="100"/>
          <a:sy n="58" d="100"/>
        </p:scale>
        <p:origin x="946" y="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0142EF-EE39-48BF-8D58-D39E46D1C2DF}" type="datetimeFigureOut">
              <a:rPr lang="fr-FR" smtClean="0"/>
              <a:t>15/04/2018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D23960-94B1-46E2-A562-9B11AC451D0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6925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89870E-9DBE-4493-A2B2-6DC414A9B409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3330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89870E-9DBE-4493-A2B2-6DC414A9B409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6439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89870E-9DBE-4493-A2B2-6DC414A9B409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28970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89870E-9DBE-4493-A2B2-6DC414A9B409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94571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89870E-9DBE-4493-A2B2-6DC414A9B409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45447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89870E-9DBE-4493-A2B2-6DC414A9B409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1139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375D7-D715-43B1-A8D8-A8BDAFDB7018}" type="datetimeFigureOut">
              <a:rPr lang="fr-FR" smtClean="0"/>
              <a:t>15/04/2018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E875-DB75-44F6-93C0-8688B08C129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6775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375D7-D715-43B1-A8D8-A8BDAFDB7018}" type="datetimeFigureOut">
              <a:rPr lang="fr-FR" smtClean="0"/>
              <a:t>15/04/2018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E875-DB75-44F6-93C0-8688B08C129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5639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375D7-D715-43B1-A8D8-A8BDAFDB7018}" type="datetimeFigureOut">
              <a:rPr lang="fr-FR" smtClean="0"/>
              <a:t>15/04/2018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E875-DB75-44F6-93C0-8688B08C129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695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375D7-D715-43B1-A8D8-A8BDAFDB7018}" type="datetimeFigureOut">
              <a:rPr lang="fr-FR" smtClean="0"/>
              <a:t>15/04/2018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E875-DB75-44F6-93C0-8688B08C129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954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375D7-D715-43B1-A8D8-A8BDAFDB7018}" type="datetimeFigureOut">
              <a:rPr lang="fr-FR" smtClean="0"/>
              <a:t>15/04/2018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E875-DB75-44F6-93C0-8688B08C129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8017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375D7-D715-43B1-A8D8-A8BDAFDB7018}" type="datetimeFigureOut">
              <a:rPr lang="fr-FR" smtClean="0"/>
              <a:t>15/04/2018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E875-DB75-44F6-93C0-8688B08C129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5953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375D7-D715-43B1-A8D8-A8BDAFDB7018}" type="datetimeFigureOut">
              <a:rPr lang="fr-FR" smtClean="0"/>
              <a:t>15/04/2018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E875-DB75-44F6-93C0-8688B08C129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1432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375D7-D715-43B1-A8D8-A8BDAFDB7018}" type="datetimeFigureOut">
              <a:rPr lang="fr-FR" smtClean="0"/>
              <a:t>15/04/2018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E875-DB75-44F6-93C0-8688B08C129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7875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375D7-D715-43B1-A8D8-A8BDAFDB7018}" type="datetimeFigureOut">
              <a:rPr lang="fr-FR" smtClean="0"/>
              <a:t>15/04/2018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E875-DB75-44F6-93C0-8688B08C129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5928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375D7-D715-43B1-A8D8-A8BDAFDB7018}" type="datetimeFigureOut">
              <a:rPr lang="fr-FR" smtClean="0"/>
              <a:t>15/04/2018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E875-DB75-44F6-93C0-8688B08C129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6672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375D7-D715-43B1-A8D8-A8BDAFDB7018}" type="datetimeFigureOut">
              <a:rPr lang="fr-FR" smtClean="0"/>
              <a:t>15/04/2018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E875-DB75-44F6-93C0-8688B08C129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2695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375D7-D715-43B1-A8D8-A8BDAFDB7018}" type="datetimeFigureOut">
              <a:rPr lang="fr-FR" smtClean="0"/>
              <a:t>15/04/2018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9E875-DB75-44F6-93C0-8688B08C129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6702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541181"/>
            <a:ext cx="12192000" cy="1350335"/>
          </a:xfrm>
          <a:prstGeom prst="rect">
            <a:avLst/>
          </a:prstGeom>
          <a:solidFill>
            <a:schemeClr val="accent5">
              <a:lumMod val="40000"/>
              <a:lumOff val="60000"/>
              <a:alpha val="49000"/>
            </a:schemeClr>
          </a:solidFill>
          <a:ln w="1905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69000">
                  <a:srgbClr val="D0D4E3"/>
                </a:gs>
                <a:gs pos="30000">
                  <a:schemeClr val="accent1">
                    <a:lumMod val="45000"/>
                    <a:lumOff val="55000"/>
                  </a:schemeClr>
                </a:gs>
                <a:gs pos="50000">
                  <a:srgbClr val="0070C0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extBox 43"/>
          <p:cNvSpPr txBox="1"/>
          <p:nvPr/>
        </p:nvSpPr>
        <p:spPr>
          <a:xfrm>
            <a:off x="3121913" y="6596289"/>
            <a:ext cx="4676543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8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3rd International Conference on Business &amp; Management in Marrakech</a:t>
            </a:r>
          </a:p>
        </p:txBody>
      </p:sp>
      <p:sp>
        <p:nvSpPr>
          <p:cNvPr id="31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8030029" y="6356350"/>
            <a:ext cx="2846796" cy="365125"/>
          </a:xfrm>
        </p:spPr>
        <p:txBody>
          <a:bodyPr/>
          <a:lstStyle/>
          <a:p>
            <a:fld id="{CF4668DC-857F-487D-BFFA-8C0CA5037977}" type="slidenum">
              <a:rPr lang="fr-BE" smtClean="0"/>
              <a:t>1</a:t>
            </a:fld>
            <a:endParaRPr lang="fr-BE"/>
          </a:p>
        </p:txBody>
      </p:sp>
      <p:sp>
        <p:nvSpPr>
          <p:cNvPr id="36" name="Flowchart: Process 35"/>
          <p:cNvSpPr/>
          <p:nvPr/>
        </p:nvSpPr>
        <p:spPr>
          <a:xfrm>
            <a:off x="-532014" y="6647845"/>
            <a:ext cx="14043062" cy="213880"/>
          </a:xfrm>
          <a:prstGeom prst="flowChartProcess">
            <a:avLst/>
          </a:prstGeom>
          <a:gradFill flip="none" rotWithShape="1">
            <a:gsLst>
              <a:gs pos="0">
                <a:srgbClr val="277E9D"/>
              </a:gs>
              <a:gs pos="25000">
                <a:srgbClr val="277E9D"/>
              </a:gs>
              <a:gs pos="83000">
                <a:schemeClr val="bg1"/>
              </a:gs>
              <a:gs pos="100000">
                <a:srgbClr val="AAAAAA"/>
              </a:gs>
            </a:gsLst>
            <a:path path="circle">
              <a:fillToRect l="50000" t="50000" r="50000" b="50000"/>
            </a:path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6096000" y="6623362"/>
            <a:ext cx="0" cy="252000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4000">
                  <a:srgbClr val="277E9D"/>
                </a:gs>
                <a:gs pos="100000">
                  <a:schemeClr val="bg1"/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797654" y="2925472"/>
            <a:ext cx="113837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3600" b="1" dirty="0" smtClean="0">
                <a:solidFill>
                  <a:schemeClr val="accent5">
                    <a:lumMod val="50000"/>
                  </a:schemeClr>
                </a:solidFill>
                <a:latin typeface="Helvetica" panose="020B0500000000000000" pitchFamily="34" charset="0"/>
              </a:rPr>
              <a:t>Titre du mini-projet</a:t>
            </a:r>
            <a:endParaRPr lang="fr-FR" sz="3600" b="1" dirty="0">
              <a:solidFill>
                <a:schemeClr val="accent5">
                  <a:lumMod val="50000"/>
                </a:schemeClr>
              </a:solidFill>
              <a:latin typeface="Helvetica" panose="020B0500000000000000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616531" y="1324427"/>
            <a:ext cx="9108000" cy="0"/>
          </a:xfrm>
          <a:prstGeom prst="line">
            <a:avLst/>
          </a:prstGeom>
          <a:ln w="1905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69000">
                  <a:srgbClr val="D0D4E3"/>
                </a:gs>
                <a:gs pos="30000">
                  <a:schemeClr val="accent1">
                    <a:lumMod val="45000"/>
                    <a:lumOff val="55000"/>
                  </a:schemeClr>
                </a:gs>
                <a:gs pos="50000">
                  <a:srgbClr val="0070C0"/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2883195" y="4532422"/>
            <a:ext cx="642561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>
                <a:solidFill>
                  <a:srgbClr val="005688"/>
                </a:solidFill>
                <a:latin typeface="Helvetica" panose="020B0500000000000000" pitchFamily="34" charset="0"/>
              </a:rPr>
              <a:t>Noms </a:t>
            </a:r>
            <a:endParaRPr lang="fr-FR" dirty="0" smtClean="0">
              <a:solidFill>
                <a:srgbClr val="005688"/>
              </a:solidFill>
              <a:latin typeface="Helvetica" panose="020B0500000000000000" pitchFamily="34" charset="0"/>
            </a:endParaRPr>
          </a:p>
          <a:p>
            <a:pPr algn="ctr"/>
            <a:endParaRPr lang="fr-FR" dirty="0" smtClean="0">
              <a:solidFill>
                <a:srgbClr val="005688"/>
              </a:solidFill>
              <a:latin typeface="Helvetica" panose="020B0500000000000000" pitchFamily="34" charset="0"/>
            </a:endParaRPr>
          </a:p>
          <a:p>
            <a:pPr algn="ctr"/>
            <a:r>
              <a:rPr lang="fr-FR" dirty="0" smtClean="0">
                <a:solidFill>
                  <a:srgbClr val="005688"/>
                </a:solidFill>
                <a:latin typeface="Helvetica" panose="020B0500000000000000" pitchFamily="34" charset="0"/>
              </a:rPr>
              <a:t>Classe, niveau….</a:t>
            </a:r>
            <a:endParaRPr lang="fr-FR" dirty="0" smtClean="0">
              <a:solidFill>
                <a:srgbClr val="005688"/>
              </a:solidFill>
              <a:latin typeface="Helvetica" panose="020B0500000000000000" pitchFamily="34" charset="0"/>
            </a:endParaRPr>
          </a:p>
        </p:txBody>
      </p:sp>
      <p:sp>
        <p:nvSpPr>
          <p:cNvPr id="29" name="TextBox 43"/>
          <p:cNvSpPr txBox="1"/>
          <p:nvPr/>
        </p:nvSpPr>
        <p:spPr>
          <a:xfrm>
            <a:off x="5020084" y="6610972"/>
            <a:ext cx="19294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Tahoma" pitchFamily="34" charset="0"/>
                <a:cs typeface="Tahoma" pitchFamily="34" charset="0"/>
              </a:rPr>
              <a:t>Année</a:t>
            </a:r>
            <a:r>
              <a:rPr lang="en-US" sz="12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Tahoma" pitchFamily="34" charset="0"/>
                <a:cs typeface="Tahoma" pitchFamily="34" charset="0"/>
              </a:rPr>
              <a:t> </a:t>
            </a:r>
            <a:r>
              <a:rPr lang="en-US" sz="1200" b="1" dirty="0" err="1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Tahoma" pitchFamily="34" charset="0"/>
                <a:cs typeface="Tahoma" pitchFamily="34" charset="0"/>
              </a:rPr>
              <a:t>scolaire</a:t>
            </a:r>
            <a:r>
              <a:rPr lang="en-US" sz="12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Tahoma" pitchFamily="34" charset="0"/>
                <a:cs typeface="Tahoma" pitchFamily="34" charset="0"/>
              </a:rPr>
              <a:t> : 2017/2018</a:t>
            </a:r>
            <a:endParaRPr lang="en-US" sz="12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  <p:pic>
        <p:nvPicPr>
          <p:cNvPr id="30" name="Image 1" descr="UIC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00000000-0008-0000-0000-000002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14589" y="96497"/>
            <a:ext cx="3483867" cy="1188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0" y="2531165"/>
            <a:ext cx="92765" cy="13782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12088614" y="2531164"/>
            <a:ext cx="103386" cy="13603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1162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275772" y="0"/>
            <a:ext cx="12467771" cy="667657"/>
          </a:xfrm>
          <a:prstGeom prst="rect">
            <a:avLst/>
          </a:prstGeom>
          <a:solidFill>
            <a:srgbClr val="277E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5"/>
          <p:cNvSpPr/>
          <p:nvPr/>
        </p:nvSpPr>
        <p:spPr>
          <a:xfrm>
            <a:off x="1" y="521538"/>
            <a:ext cx="12598400" cy="751763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innerShdw blurRad="419100" dist="152400" dir="13500000">
              <a:prstClr val="black">
                <a:alpha val="48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160"/>
          </a:p>
        </p:txBody>
      </p:sp>
      <p:sp>
        <p:nvSpPr>
          <p:cNvPr id="10" name="TextBox 43"/>
          <p:cNvSpPr txBox="1"/>
          <p:nvPr/>
        </p:nvSpPr>
        <p:spPr>
          <a:xfrm>
            <a:off x="3121913" y="6596289"/>
            <a:ext cx="4676543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8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3rd International Conference on Business &amp; Management in Marrakech</a:t>
            </a:r>
          </a:p>
        </p:txBody>
      </p:sp>
      <p:sp>
        <p:nvSpPr>
          <p:cNvPr id="12" name="ZoneTexte 2"/>
          <p:cNvSpPr txBox="1"/>
          <p:nvPr/>
        </p:nvSpPr>
        <p:spPr>
          <a:xfrm>
            <a:off x="4550606" y="318254"/>
            <a:ext cx="3048876" cy="609398"/>
          </a:xfrm>
          <a:prstGeom prst="rect">
            <a:avLst/>
          </a:prstGeom>
          <a:solidFill>
            <a:srgbClr val="34A4CC"/>
          </a:solidFill>
          <a:ln w="28575">
            <a:solidFill>
              <a:schemeClr val="bg1">
                <a:lumMod val="50000"/>
              </a:schemeClr>
            </a:solidFill>
          </a:ln>
          <a:effectLst>
            <a:outerShdw blurRad="279400" sx="112000" sy="11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3360" b="1" dirty="0">
                <a:solidFill>
                  <a:schemeClr val="bg1"/>
                </a:solidFill>
                <a:latin typeface="Sansation Light" pitchFamily="2" charset="0"/>
              </a:rPr>
              <a:t>PLAN</a:t>
            </a:r>
          </a:p>
        </p:txBody>
      </p:sp>
      <p:sp>
        <p:nvSpPr>
          <p:cNvPr id="13" name="Larme 17"/>
          <p:cNvSpPr/>
          <p:nvPr/>
        </p:nvSpPr>
        <p:spPr>
          <a:xfrm>
            <a:off x="2443397" y="2465707"/>
            <a:ext cx="705201" cy="691277"/>
          </a:xfrm>
          <a:prstGeom prst="ellipse">
            <a:avLst/>
          </a:prstGeom>
          <a:solidFill>
            <a:schemeClr val="bg1"/>
          </a:solidFill>
          <a:ln w="28575">
            <a:solidFill>
              <a:srgbClr val="5AB6D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160" b="1" dirty="0">
                <a:solidFill>
                  <a:srgbClr val="34A4CC"/>
                </a:solidFill>
                <a:latin typeface="Champagne &amp; Limousines"/>
              </a:rPr>
              <a:t>2</a:t>
            </a:r>
          </a:p>
        </p:txBody>
      </p:sp>
      <p:sp>
        <p:nvSpPr>
          <p:cNvPr id="14" name="Larme 19"/>
          <p:cNvSpPr/>
          <p:nvPr/>
        </p:nvSpPr>
        <p:spPr>
          <a:xfrm>
            <a:off x="2443396" y="4609491"/>
            <a:ext cx="705201" cy="691277"/>
          </a:xfrm>
          <a:prstGeom prst="ellipse">
            <a:avLst/>
          </a:prstGeom>
          <a:solidFill>
            <a:schemeClr val="bg1"/>
          </a:solidFill>
          <a:ln w="28575">
            <a:solidFill>
              <a:srgbClr val="5AB6D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160" b="1" dirty="0" smtClean="0">
                <a:solidFill>
                  <a:srgbClr val="34A4CC"/>
                </a:solidFill>
                <a:latin typeface="Champagne &amp; Limousines"/>
              </a:rPr>
              <a:t>4</a:t>
            </a:r>
            <a:endParaRPr lang="fr-FR" sz="2160" b="1" dirty="0">
              <a:solidFill>
                <a:srgbClr val="34A4CC"/>
              </a:solidFill>
              <a:latin typeface="Champagne &amp; Limousines"/>
            </a:endParaRPr>
          </a:p>
        </p:txBody>
      </p:sp>
      <p:sp>
        <p:nvSpPr>
          <p:cNvPr id="15" name="ZoneTexte 7"/>
          <p:cNvSpPr txBox="1"/>
          <p:nvPr/>
        </p:nvSpPr>
        <p:spPr>
          <a:xfrm>
            <a:off x="3273837" y="3652987"/>
            <a:ext cx="7602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277E9D"/>
                </a:solidFill>
                <a:latin typeface="Champagne &amp; Limousines"/>
              </a:rPr>
              <a:t>Etude de cas pratique</a:t>
            </a:r>
            <a:endParaRPr lang="fr-FR" sz="2400" b="1" dirty="0">
              <a:solidFill>
                <a:srgbClr val="277E9D"/>
              </a:solidFill>
              <a:latin typeface="Champagne &amp; Limousines"/>
            </a:endParaRPr>
          </a:p>
        </p:txBody>
      </p:sp>
      <p:sp>
        <p:nvSpPr>
          <p:cNvPr id="20" name="ZoneTexte 48"/>
          <p:cNvSpPr txBox="1"/>
          <p:nvPr/>
        </p:nvSpPr>
        <p:spPr>
          <a:xfrm>
            <a:off x="3268146" y="4750625"/>
            <a:ext cx="7430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277E9D"/>
                </a:solidFill>
                <a:latin typeface="Champagne &amp; Limousines"/>
              </a:rPr>
              <a:t>Conclusion et perspective</a:t>
            </a:r>
            <a:endParaRPr lang="fr-FR" sz="2400" b="1" dirty="0">
              <a:solidFill>
                <a:srgbClr val="277E9D"/>
              </a:solidFill>
              <a:latin typeface="Champagne &amp; Limousines"/>
            </a:endParaRPr>
          </a:p>
        </p:txBody>
      </p:sp>
      <p:sp>
        <p:nvSpPr>
          <p:cNvPr id="21" name="Larme 28"/>
          <p:cNvSpPr/>
          <p:nvPr/>
        </p:nvSpPr>
        <p:spPr>
          <a:xfrm>
            <a:off x="2443398" y="1470656"/>
            <a:ext cx="705201" cy="691277"/>
          </a:xfrm>
          <a:prstGeom prst="ellipse">
            <a:avLst/>
          </a:prstGeom>
          <a:solidFill>
            <a:schemeClr val="bg1"/>
          </a:solidFill>
          <a:ln w="28575">
            <a:solidFill>
              <a:srgbClr val="5AB6D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160" b="1" dirty="0">
                <a:solidFill>
                  <a:srgbClr val="34A4CC"/>
                </a:solidFill>
                <a:latin typeface="Champagne &amp; Limousines"/>
              </a:rPr>
              <a:t>1</a:t>
            </a:r>
          </a:p>
        </p:txBody>
      </p:sp>
      <p:sp>
        <p:nvSpPr>
          <p:cNvPr id="23" name="ZoneTexte 30"/>
          <p:cNvSpPr txBox="1"/>
          <p:nvPr/>
        </p:nvSpPr>
        <p:spPr>
          <a:xfrm>
            <a:off x="3268146" y="1562918"/>
            <a:ext cx="57390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277E9D"/>
                </a:solidFill>
                <a:latin typeface="Champagne &amp; Limousines"/>
              </a:rPr>
              <a:t>Introduction </a:t>
            </a:r>
            <a:endParaRPr lang="fr-FR" sz="2400" b="1" dirty="0">
              <a:solidFill>
                <a:srgbClr val="277E9D"/>
              </a:solidFill>
              <a:latin typeface="Champagne &amp; Limousines"/>
            </a:endParaRPr>
          </a:p>
        </p:txBody>
      </p:sp>
      <p:sp>
        <p:nvSpPr>
          <p:cNvPr id="31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8030029" y="6356350"/>
            <a:ext cx="2846796" cy="365125"/>
          </a:xfrm>
        </p:spPr>
        <p:txBody>
          <a:bodyPr/>
          <a:lstStyle/>
          <a:p>
            <a:fld id="{CF4668DC-857F-487D-BFFA-8C0CA5037977}" type="slidenum">
              <a:rPr lang="fr-BE" smtClean="0"/>
              <a:t>2</a:t>
            </a:fld>
            <a:endParaRPr lang="fr-BE"/>
          </a:p>
        </p:txBody>
      </p:sp>
      <p:sp>
        <p:nvSpPr>
          <p:cNvPr id="37" name="ZoneTexte 7"/>
          <p:cNvSpPr txBox="1"/>
          <p:nvPr/>
        </p:nvSpPr>
        <p:spPr>
          <a:xfrm>
            <a:off x="3268145" y="2581571"/>
            <a:ext cx="7608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277E9D"/>
                </a:solidFill>
                <a:latin typeface="Champagne &amp; Limousines"/>
              </a:rPr>
              <a:t>Définitions et notions théoriques</a:t>
            </a:r>
            <a:endParaRPr lang="fr-FR" sz="2400" b="1" dirty="0">
              <a:solidFill>
                <a:srgbClr val="277E9D"/>
              </a:solidFill>
              <a:latin typeface="Champagne &amp; Limousines"/>
            </a:endParaRPr>
          </a:p>
        </p:txBody>
      </p:sp>
      <p:sp>
        <p:nvSpPr>
          <p:cNvPr id="38" name="Larme 17"/>
          <p:cNvSpPr/>
          <p:nvPr/>
        </p:nvSpPr>
        <p:spPr>
          <a:xfrm>
            <a:off x="2443397" y="3538182"/>
            <a:ext cx="705201" cy="691277"/>
          </a:xfrm>
          <a:prstGeom prst="ellipse">
            <a:avLst/>
          </a:prstGeom>
          <a:solidFill>
            <a:schemeClr val="bg1"/>
          </a:solidFill>
          <a:ln w="28575">
            <a:solidFill>
              <a:srgbClr val="5AB6D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160" b="1" dirty="0" smtClean="0">
                <a:solidFill>
                  <a:srgbClr val="34A4CC"/>
                </a:solidFill>
                <a:latin typeface="Champagne &amp; Limousines"/>
              </a:rPr>
              <a:t>3</a:t>
            </a:r>
            <a:endParaRPr lang="fr-FR" sz="2160" b="1" dirty="0">
              <a:solidFill>
                <a:srgbClr val="34A4CC"/>
              </a:solidFill>
              <a:latin typeface="Champagne &amp; Limousines"/>
            </a:endParaRPr>
          </a:p>
        </p:txBody>
      </p:sp>
      <p:sp>
        <p:nvSpPr>
          <p:cNvPr id="22" name="Diamond 21"/>
          <p:cNvSpPr/>
          <p:nvPr/>
        </p:nvSpPr>
        <p:spPr>
          <a:xfrm>
            <a:off x="-1122537" y="-693384"/>
            <a:ext cx="2260600" cy="2224315"/>
          </a:xfrm>
          <a:prstGeom prst="diamond">
            <a:avLst/>
          </a:prstGeom>
          <a:solidFill>
            <a:srgbClr val="AAAAAA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Diamond 23"/>
          <p:cNvSpPr/>
          <p:nvPr/>
        </p:nvSpPr>
        <p:spPr>
          <a:xfrm>
            <a:off x="-1452327" y="-693384"/>
            <a:ext cx="2260600" cy="2224315"/>
          </a:xfrm>
          <a:prstGeom prst="diamond">
            <a:avLst/>
          </a:prstGeom>
          <a:solidFill>
            <a:srgbClr val="34A4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" name="Group 3"/>
          <p:cNvGrpSpPr/>
          <p:nvPr/>
        </p:nvGrpSpPr>
        <p:grpSpPr>
          <a:xfrm>
            <a:off x="-532014" y="6623362"/>
            <a:ext cx="14043062" cy="281528"/>
            <a:chOff x="-532014" y="6623362"/>
            <a:chExt cx="14043062" cy="281528"/>
          </a:xfrm>
        </p:grpSpPr>
        <p:sp>
          <p:nvSpPr>
            <p:cNvPr id="36" name="Flowchart: Process 35"/>
            <p:cNvSpPr/>
            <p:nvPr/>
          </p:nvSpPr>
          <p:spPr>
            <a:xfrm>
              <a:off x="-532014" y="6647845"/>
              <a:ext cx="14043062" cy="213880"/>
            </a:xfrm>
            <a:prstGeom prst="flowChartProcess">
              <a:avLst/>
            </a:prstGeom>
            <a:gradFill flip="none" rotWithShape="1">
              <a:gsLst>
                <a:gs pos="0">
                  <a:srgbClr val="277E9D"/>
                </a:gs>
                <a:gs pos="25000">
                  <a:srgbClr val="277E9D"/>
                </a:gs>
                <a:gs pos="83000">
                  <a:schemeClr val="bg1"/>
                </a:gs>
                <a:gs pos="100000">
                  <a:srgbClr val="AAAAAA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endParaRPr>
            </a:p>
          </p:txBody>
        </p:sp>
        <p:sp>
          <p:nvSpPr>
            <p:cNvPr id="11" name="TextBox 43"/>
            <p:cNvSpPr txBox="1"/>
            <p:nvPr/>
          </p:nvSpPr>
          <p:spPr>
            <a:xfrm>
              <a:off x="6121129" y="6627891"/>
              <a:ext cx="147835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>
                <a:defRPr sz="1200" b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ea typeface="Tahoma" pitchFamily="34" charset="0"/>
                  <a:cs typeface="Tahoma" pitchFamily="34" charset="0"/>
                </a:defRPr>
              </a:lvl1pPr>
            </a:lstStyle>
            <a:p>
              <a:r>
                <a:rPr lang="fr-FR" dirty="0" smtClean="0"/>
                <a:t>Cours de métrologie</a:t>
              </a:r>
              <a:endParaRPr lang="fr-FR" dirty="0"/>
            </a:p>
          </p:txBody>
        </p:sp>
        <p:cxnSp>
          <p:nvCxnSpPr>
            <p:cNvPr id="3" name="Straight Connector 2"/>
            <p:cNvCxnSpPr/>
            <p:nvPr/>
          </p:nvCxnSpPr>
          <p:spPr>
            <a:xfrm>
              <a:off x="6096000" y="6623362"/>
              <a:ext cx="0" cy="252000"/>
            </a:xfrm>
            <a:prstGeom prst="line">
              <a:avLst/>
            </a:prstGeom>
            <a:ln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54000">
                    <a:srgbClr val="277E9D"/>
                  </a:gs>
                  <a:gs pos="100000">
                    <a:schemeClr val="bg1"/>
                  </a:gs>
                </a:gsLst>
                <a:lin ang="162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Rectangle 4"/>
          <p:cNvSpPr/>
          <p:nvPr/>
        </p:nvSpPr>
        <p:spPr>
          <a:xfrm>
            <a:off x="3363395" y="5682690"/>
            <a:ext cx="44069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fr-FR" sz="2400" b="1" dirty="0" smtClean="0">
                <a:solidFill>
                  <a:srgbClr val="277E9D"/>
                </a:solidFill>
                <a:latin typeface="Champagne &amp; Limousines"/>
              </a:rPr>
              <a:t>Références bibliographiques</a:t>
            </a:r>
            <a:endParaRPr lang="fr-FR" sz="2400" b="1" dirty="0">
              <a:solidFill>
                <a:srgbClr val="277E9D"/>
              </a:solidFill>
              <a:latin typeface="Champagne &amp; Limousines"/>
            </a:endParaRPr>
          </a:p>
        </p:txBody>
      </p:sp>
      <p:sp>
        <p:nvSpPr>
          <p:cNvPr id="26" name="Larme 19"/>
          <p:cNvSpPr/>
          <p:nvPr/>
        </p:nvSpPr>
        <p:spPr>
          <a:xfrm>
            <a:off x="2443396" y="5601238"/>
            <a:ext cx="705201" cy="691277"/>
          </a:xfrm>
          <a:prstGeom prst="ellipse">
            <a:avLst/>
          </a:prstGeom>
          <a:solidFill>
            <a:schemeClr val="bg1"/>
          </a:solidFill>
          <a:ln w="28575">
            <a:solidFill>
              <a:srgbClr val="5AB6D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160" b="1" dirty="0" smtClean="0">
                <a:solidFill>
                  <a:srgbClr val="34A4CC"/>
                </a:solidFill>
                <a:latin typeface="Champagne &amp; Limousines"/>
              </a:rPr>
              <a:t>5</a:t>
            </a:r>
            <a:endParaRPr lang="fr-FR" sz="2160" b="1" dirty="0">
              <a:solidFill>
                <a:srgbClr val="34A4CC"/>
              </a:solidFill>
              <a:latin typeface="Champagne &amp; Limousines"/>
            </a:endParaRPr>
          </a:p>
        </p:txBody>
      </p:sp>
    </p:spTree>
    <p:extLst>
      <p:ext uri="{BB962C8B-B14F-4D97-AF65-F5344CB8AC3E}">
        <p14:creationId xmlns:p14="http://schemas.microsoft.com/office/powerpoint/2010/main" val="4266165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/>
      <p:bldP spid="20" grpId="0"/>
      <p:bldP spid="21" grpId="0" animBg="1"/>
      <p:bldP spid="23" grpId="0"/>
      <p:bldP spid="37" grpId="0"/>
      <p:bldP spid="38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275772" y="0"/>
            <a:ext cx="12467771" cy="842545"/>
          </a:xfrm>
          <a:prstGeom prst="rect">
            <a:avLst/>
          </a:prstGeom>
          <a:solidFill>
            <a:srgbClr val="277E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5"/>
          <p:cNvSpPr/>
          <p:nvPr/>
        </p:nvSpPr>
        <p:spPr>
          <a:xfrm>
            <a:off x="1" y="711124"/>
            <a:ext cx="12598400" cy="764398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innerShdw blurRad="419100" dist="152400" dir="13500000">
              <a:prstClr val="black">
                <a:alpha val="48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160"/>
          </a:p>
        </p:txBody>
      </p:sp>
      <p:sp>
        <p:nvSpPr>
          <p:cNvPr id="31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8030029" y="6356350"/>
            <a:ext cx="2846796" cy="365125"/>
          </a:xfrm>
        </p:spPr>
        <p:txBody>
          <a:bodyPr/>
          <a:lstStyle/>
          <a:p>
            <a:fld id="{CF4668DC-857F-487D-BFFA-8C0CA5037977}" type="slidenum">
              <a:rPr lang="fr-BE" smtClean="0"/>
              <a:t>3</a:t>
            </a:fld>
            <a:endParaRPr lang="fr-BE"/>
          </a:p>
        </p:txBody>
      </p:sp>
      <p:sp>
        <p:nvSpPr>
          <p:cNvPr id="22" name="ZoneTexte 30"/>
          <p:cNvSpPr txBox="1"/>
          <p:nvPr/>
        </p:nvSpPr>
        <p:spPr>
          <a:xfrm>
            <a:off x="1816275" y="34290"/>
            <a:ext cx="9060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bg1"/>
                </a:solidFill>
                <a:latin typeface="Champagne &amp; Limousines"/>
              </a:rPr>
              <a:t>Introduction </a:t>
            </a:r>
            <a:endParaRPr lang="fr-FR" sz="3200" b="1" dirty="0">
              <a:solidFill>
                <a:schemeClr val="bg1"/>
              </a:solidFill>
              <a:latin typeface="Champagne &amp; Limousines"/>
            </a:endParaRPr>
          </a:p>
        </p:txBody>
      </p:sp>
      <p:sp>
        <p:nvSpPr>
          <p:cNvPr id="30" name="Diamond 29"/>
          <p:cNvSpPr/>
          <p:nvPr/>
        </p:nvSpPr>
        <p:spPr>
          <a:xfrm>
            <a:off x="-1122537" y="-693384"/>
            <a:ext cx="2260600" cy="2224315"/>
          </a:xfrm>
          <a:prstGeom prst="diamond">
            <a:avLst/>
          </a:prstGeom>
          <a:solidFill>
            <a:srgbClr val="AAAAAA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Diamond 31"/>
          <p:cNvSpPr/>
          <p:nvPr/>
        </p:nvSpPr>
        <p:spPr>
          <a:xfrm>
            <a:off x="-1452327" y="-693384"/>
            <a:ext cx="2260600" cy="2224315"/>
          </a:xfrm>
          <a:prstGeom prst="diamond">
            <a:avLst/>
          </a:prstGeom>
          <a:solidFill>
            <a:srgbClr val="34A4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8" name="Group 27"/>
          <p:cNvGrpSpPr/>
          <p:nvPr/>
        </p:nvGrpSpPr>
        <p:grpSpPr>
          <a:xfrm>
            <a:off x="-532014" y="6623362"/>
            <a:ext cx="14043062" cy="281528"/>
            <a:chOff x="-532014" y="6623362"/>
            <a:chExt cx="14043062" cy="281528"/>
          </a:xfrm>
        </p:grpSpPr>
        <p:sp>
          <p:nvSpPr>
            <p:cNvPr id="33" name="Flowchart: Process 32"/>
            <p:cNvSpPr/>
            <p:nvPr/>
          </p:nvSpPr>
          <p:spPr>
            <a:xfrm>
              <a:off x="-532014" y="6647845"/>
              <a:ext cx="14043062" cy="213880"/>
            </a:xfrm>
            <a:prstGeom prst="flowChartProcess">
              <a:avLst/>
            </a:prstGeom>
            <a:gradFill flip="none" rotWithShape="1">
              <a:gsLst>
                <a:gs pos="0">
                  <a:srgbClr val="277E9D"/>
                </a:gs>
                <a:gs pos="25000">
                  <a:srgbClr val="277E9D"/>
                </a:gs>
                <a:gs pos="83000">
                  <a:schemeClr val="bg1"/>
                </a:gs>
                <a:gs pos="100000">
                  <a:srgbClr val="AAAAAA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endParaRPr>
            </a:p>
          </p:txBody>
        </p:sp>
        <p:sp>
          <p:nvSpPr>
            <p:cNvPr id="34" name="TextBox 43"/>
            <p:cNvSpPr txBox="1"/>
            <p:nvPr/>
          </p:nvSpPr>
          <p:spPr>
            <a:xfrm>
              <a:off x="6121129" y="6627891"/>
              <a:ext cx="5179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>
                <a:defRPr sz="1200" b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ea typeface="Tahoma" pitchFamily="34" charset="0"/>
                  <a:cs typeface="Tahoma" pitchFamily="34" charset="0"/>
                </a:defRPr>
              </a:lvl1pPr>
            </a:lstStyle>
            <a:p>
              <a:r>
                <a:rPr lang="fr-FR" dirty="0" smtClean="0"/>
                <a:t>Titre </a:t>
              </a:r>
              <a:endParaRPr lang="fr-FR" dirty="0"/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6096000" y="6623362"/>
              <a:ext cx="0" cy="252000"/>
            </a:xfrm>
            <a:prstGeom prst="line">
              <a:avLst/>
            </a:prstGeom>
            <a:ln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54000">
                    <a:srgbClr val="277E9D"/>
                  </a:gs>
                  <a:gs pos="100000">
                    <a:schemeClr val="bg1"/>
                  </a:gs>
                </a:gsLst>
                <a:lin ang="162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788795" y="1987413"/>
            <a:ext cx="97005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Généralités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Intérêt du sujet proposé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Objectifs </a:t>
            </a:r>
          </a:p>
        </p:txBody>
      </p:sp>
    </p:spTree>
    <p:extLst>
      <p:ext uri="{BB962C8B-B14F-4D97-AF65-F5344CB8AC3E}">
        <p14:creationId xmlns:p14="http://schemas.microsoft.com/office/powerpoint/2010/main" val="1777517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275772" y="0"/>
            <a:ext cx="12467771" cy="842545"/>
          </a:xfrm>
          <a:prstGeom prst="rect">
            <a:avLst/>
          </a:prstGeom>
          <a:solidFill>
            <a:srgbClr val="277E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5"/>
          <p:cNvSpPr/>
          <p:nvPr/>
        </p:nvSpPr>
        <p:spPr>
          <a:xfrm>
            <a:off x="1" y="711124"/>
            <a:ext cx="12598400" cy="764398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innerShdw blurRad="419100" dist="152400" dir="13500000">
              <a:prstClr val="black">
                <a:alpha val="48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160"/>
          </a:p>
        </p:txBody>
      </p:sp>
      <p:sp>
        <p:nvSpPr>
          <p:cNvPr id="31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8030029" y="6356350"/>
            <a:ext cx="2846796" cy="365125"/>
          </a:xfrm>
        </p:spPr>
        <p:txBody>
          <a:bodyPr/>
          <a:lstStyle/>
          <a:p>
            <a:fld id="{CF4668DC-857F-487D-BFFA-8C0CA5037977}" type="slidenum">
              <a:rPr lang="fr-BE" smtClean="0"/>
              <a:t>4</a:t>
            </a:fld>
            <a:endParaRPr lang="fr-BE"/>
          </a:p>
        </p:txBody>
      </p:sp>
      <p:sp>
        <p:nvSpPr>
          <p:cNvPr id="22" name="ZoneTexte 30"/>
          <p:cNvSpPr txBox="1"/>
          <p:nvPr/>
        </p:nvSpPr>
        <p:spPr>
          <a:xfrm>
            <a:off x="1816275" y="34290"/>
            <a:ext cx="9060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bg1"/>
                </a:solidFill>
                <a:latin typeface="Champagne &amp; Limousines"/>
              </a:rPr>
              <a:t>Définitions et notions </a:t>
            </a:r>
            <a:r>
              <a:rPr lang="fr-FR" sz="3200" b="1" dirty="0" smtClean="0">
                <a:solidFill>
                  <a:schemeClr val="bg1"/>
                </a:solidFill>
                <a:latin typeface="Champagne &amp; Limousines"/>
              </a:rPr>
              <a:t>théoriques</a:t>
            </a:r>
            <a:r>
              <a:rPr lang="fr-FR" sz="3200" b="1" dirty="0" smtClean="0">
                <a:solidFill>
                  <a:schemeClr val="bg1"/>
                </a:solidFill>
                <a:latin typeface="Champagne &amp; Limousines"/>
              </a:rPr>
              <a:t> </a:t>
            </a:r>
            <a:endParaRPr lang="fr-FR" sz="3200" b="1" dirty="0">
              <a:solidFill>
                <a:schemeClr val="bg1"/>
              </a:solidFill>
              <a:latin typeface="Champagne &amp; Limousines"/>
            </a:endParaRPr>
          </a:p>
        </p:txBody>
      </p:sp>
      <p:sp>
        <p:nvSpPr>
          <p:cNvPr id="30" name="Diamond 29"/>
          <p:cNvSpPr/>
          <p:nvPr/>
        </p:nvSpPr>
        <p:spPr>
          <a:xfrm>
            <a:off x="-1122537" y="-693384"/>
            <a:ext cx="2260600" cy="2224315"/>
          </a:xfrm>
          <a:prstGeom prst="diamond">
            <a:avLst/>
          </a:prstGeom>
          <a:solidFill>
            <a:srgbClr val="AAAAAA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Diamond 31"/>
          <p:cNvSpPr/>
          <p:nvPr/>
        </p:nvSpPr>
        <p:spPr>
          <a:xfrm>
            <a:off x="-1452327" y="-693384"/>
            <a:ext cx="2260600" cy="2224315"/>
          </a:xfrm>
          <a:prstGeom prst="diamond">
            <a:avLst/>
          </a:prstGeom>
          <a:solidFill>
            <a:srgbClr val="34A4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8" name="Group 27"/>
          <p:cNvGrpSpPr/>
          <p:nvPr/>
        </p:nvGrpSpPr>
        <p:grpSpPr>
          <a:xfrm>
            <a:off x="-532014" y="6623362"/>
            <a:ext cx="14043062" cy="281528"/>
            <a:chOff x="-532014" y="6623362"/>
            <a:chExt cx="14043062" cy="281528"/>
          </a:xfrm>
        </p:grpSpPr>
        <p:sp>
          <p:nvSpPr>
            <p:cNvPr id="33" name="Flowchart: Process 32"/>
            <p:cNvSpPr/>
            <p:nvPr/>
          </p:nvSpPr>
          <p:spPr>
            <a:xfrm>
              <a:off x="-532014" y="6647845"/>
              <a:ext cx="14043062" cy="213880"/>
            </a:xfrm>
            <a:prstGeom prst="flowChartProcess">
              <a:avLst/>
            </a:prstGeom>
            <a:gradFill flip="none" rotWithShape="1">
              <a:gsLst>
                <a:gs pos="0">
                  <a:srgbClr val="277E9D"/>
                </a:gs>
                <a:gs pos="25000">
                  <a:srgbClr val="277E9D"/>
                </a:gs>
                <a:gs pos="83000">
                  <a:schemeClr val="bg1"/>
                </a:gs>
                <a:gs pos="100000">
                  <a:srgbClr val="AAAAAA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endParaRPr>
            </a:p>
          </p:txBody>
        </p:sp>
        <p:sp>
          <p:nvSpPr>
            <p:cNvPr id="34" name="TextBox 43"/>
            <p:cNvSpPr txBox="1"/>
            <p:nvPr/>
          </p:nvSpPr>
          <p:spPr>
            <a:xfrm>
              <a:off x="6121129" y="6627891"/>
              <a:ext cx="5179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>
                <a:defRPr sz="1200" b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ea typeface="Tahoma" pitchFamily="34" charset="0"/>
                  <a:cs typeface="Tahoma" pitchFamily="34" charset="0"/>
                </a:defRPr>
              </a:lvl1pPr>
            </a:lstStyle>
            <a:p>
              <a:r>
                <a:rPr lang="fr-FR" dirty="0" smtClean="0"/>
                <a:t>Titre </a:t>
              </a:r>
              <a:endParaRPr lang="fr-FR" dirty="0"/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6096000" y="6623362"/>
              <a:ext cx="0" cy="252000"/>
            </a:xfrm>
            <a:prstGeom prst="line">
              <a:avLst/>
            </a:prstGeom>
            <a:ln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54000">
                    <a:srgbClr val="277E9D"/>
                  </a:gs>
                  <a:gs pos="100000">
                    <a:schemeClr val="bg1"/>
                  </a:gs>
                </a:gsLst>
                <a:lin ang="162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709530" y="1530931"/>
            <a:ext cx="97005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Définitions et terminologie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Informations concises et synthétisées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Illustrer par des exemples , des photos, des </a:t>
            </a:r>
            <a:r>
              <a:rPr lang="fr-FR" sz="2800" dirty="0" err="1" smtClean="0"/>
              <a:t>videos</a:t>
            </a:r>
            <a:r>
              <a:rPr lang="fr-FR" sz="2800" dirty="0" smtClean="0"/>
              <a:t>…  </a:t>
            </a:r>
          </a:p>
        </p:txBody>
      </p:sp>
    </p:spTree>
    <p:extLst>
      <p:ext uri="{BB962C8B-B14F-4D97-AF65-F5344CB8AC3E}">
        <p14:creationId xmlns:p14="http://schemas.microsoft.com/office/powerpoint/2010/main" val="1330342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275772" y="0"/>
            <a:ext cx="12467771" cy="842545"/>
          </a:xfrm>
          <a:prstGeom prst="rect">
            <a:avLst/>
          </a:prstGeom>
          <a:solidFill>
            <a:srgbClr val="277E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5"/>
          <p:cNvSpPr/>
          <p:nvPr/>
        </p:nvSpPr>
        <p:spPr>
          <a:xfrm>
            <a:off x="1" y="711124"/>
            <a:ext cx="12598400" cy="764398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innerShdw blurRad="419100" dist="152400" dir="13500000">
              <a:prstClr val="black">
                <a:alpha val="48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160"/>
          </a:p>
        </p:txBody>
      </p:sp>
      <p:sp>
        <p:nvSpPr>
          <p:cNvPr id="31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8030029" y="6356350"/>
            <a:ext cx="2846796" cy="365125"/>
          </a:xfrm>
        </p:spPr>
        <p:txBody>
          <a:bodyPr/>
          <a:lstStyle/>
          <a:p>
            <a:fld id="{CF4668DC-857F-487D-BFFA-8C0CA5037977}" type="slidenum">
              <a:rPr lang="fr-BE" smtClean="0"/>
              <a:t>5</a:t>
            </a:fld>
            <a:endParaRPr lang="fr-BE"/>
          </a:p>
        </p:txBody>
      </p:sp>
      <p:sp>
        <p:nvSpPr>
          <p:cNvPr id="22" name="ZoneTexte 30"/>
          <p:cNvSpPr txBox="1"/>
          <p:nvPr/>
        </p:nvSpPr>
        <p:spPr>
          <a:xfrm>
            <a:off x="1816275" y="34290"/>
            <a:ext cx="9060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bg1"/>
                </a:solidFill>
                <a:latin typeface="Champagne &amp; Limousines"/>
              </a:rPr>
              <a:t>Etude de cas pratique</a:t>
            </a:r>
          </a:p>
        </p:txBody>
      </p:sp>
      <p:sp>
        <p:nvSpPr>
          <p:cNvPr id="30" name="Diamond 29"/>
          <p:cNvSpPr/>
          <p:nvPr/>
        </p:nvSpPr>
        <p:spPr>
          <a:xfrm>
            <a:off x="-1122537" y="-693384"/>
            <a:ext cx="2260600" cy="2224315"/>
          </a:xfrm>
          <a:prstGeom prst="diamond">
            <a:avLst/>
          </a:prstGeom>
          <a:solidFill>
            <a:srgbClr val="AAAAAA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Diamond 31"/>
          <p:cNvSpPr/>
          <p:nvPr/>
        </p:nvSpPr>
        <p:spPr>
          <a:xfrm>
            <a:off x="-1452327" y="-693384"/>
            <a:ext cx="2260600" cy="2224315"/>
          </a:xfrm>
          <a:prstGeom prst="diamond">
            <a:avLst/>
          </a:prstGeom>
          <a:solidFill>
            <a:srgbClr val="34A4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8" name="Group 27"/>
          <p:cNvGrpSpPr/>
          <p:nvPr/>
        </p:nvGrpSpPr>
        <p:grpSpPr>
          <a:xfrm>
            <a:off x="-532014" y="6623362"/>
            <a:ext cx="14043062" cy="281528"/>
            <a:chOff x="-532014" y="6623362"/>
            <a:chExt cx="14043062" cy="281528"/>
          </a:xfrm>
        </p:grpSpPr>
        <p:sp>
          <p:nvSpPr>
            <p:cNvPr id="33" name="Flowchart: Process 32"/>
            <p:cNvSpPr/>
            <p:nvPr/>
          </p:nvSpPr>
          <p:spPr>
            <a:xfrm>
              <a:off x="-532014" y="6647845"/>
              <a:ext cx="14043062" cy="213880"/>
            </a:xfrm>
            <a:prstGeom prst="flowChartProcess">
              <a:avLst/>
            </a:prstGeom>
            <a:gradFill flip="none" rotWithShape="1">
              <a:gsLst>
                <a:gs pos="0">
                  <a:srgbClr val="277E9D"/>
                </a:gs>
                <a:gs pos="25000">
                  <a:srgbClr val="277E9D"/>
                </a:gs>
                <a:gs pos="83000">
                  <a:schemeClr val="bg1"/>
                </a:gs>
                <a:gs pos="100000">
                  <a:srgbClr val="AAAAAA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endParaRPr>
            </a:p>
          </p:txBody>
        </p:sp>
        <p:sp>
          <p:nvSpPr>
            <p:cNvPr id="34" name="TextBox 43"/>
            <p:cNvSpPr txBox="1"/>
            <p:nvPr/>
          </p:nvSpPr>
          <p:spPr>
            <a:xfrm>
              <a:off x="6121129" y="6627891"/>
              <a:ext cx="5179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>
                <a:defRPr sz="1200" b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ea typeface="Tahoma" pitchFamily="34" charset="0"/>
                  <a:cs typeface="Tahoma" pitchFamily="34" charset="0"/>
                </a:defRPr>
              </a:lvl1pPr>
            </a:lstStyle>
            <a:p>
              <a:r>
                <a:rPr lang="fr-FR" dirty="0" smtClean="0"/>
                <a:t>Titre </a:t>
              </a:r>
              <a:endParaRPr lang="fr-FR" dirty="0"/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6096000" y="6623362"/>
              <a:ext cx="0" cy="252000"/>
            </a:xfrm>
            <a:prstGeom prst="line">
              <a:avLst/>
            </a:prstGeom>
            <a:ln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54000">
                    <a:srgbClr val="277E9D"/>
                  </a:gs>
                  <a:gs pos="100000">
                    <a:schemeClr val="bg1"/>
                  </a:gs>
                </a:gsLst>
                <a:lin ang="162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709530" y="1530931"/>
            <a:ext cx="9700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fr-FR" sz="28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1709530" y="1530931"/>
            <a:ext cx="97005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Contexte de l’étude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Problématique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Description de l’étude</a:t>
            </a:r>
          </a:p>
        </p:txBody>
      </p:sp>
    </p:spTree>
    <p:extLst>
      <p:ext uri="{BB962C8B-B14F-4D97-AF65-F5344CB8AC3E}">
        <p14:creationId xmlns:p14="http://schemas.microsoft.com/office/powerpoint/2010/main" val="1681558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275772" y="0"/>
            <a:ext cx="12467771" cy="842545"/>
          </a:xfrm>
          <a:prstGeom prst="rect">
            <a:avLst/>
          </a:prstGeom>
          <a:solidFill>
            <a:srgbClr val="277E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5"/>
          <p:cNvSpPr/>
          <p:nvPr/>
        </p:nvSpPr>
        <p:spPr>
          <a:xfrm>
            <a:off x="1" y="711124"/>
            <a:ext cx="12598400" cy="764398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innerShdw blurRad="419100" dist="152400" dir="13500000">
              <a:prstClr val="black">
                <a:alpha val="48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160"/>
          </a:p>
        </p:txBody>
      </p:sp>
      <p:sp>
        <p:nvSpPr>
          <p:cNvPr id="31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8030029" y="6356350"/>
            <a:ext cx="2846796" cy="365125"/>
          </a:xfrm>
        </p:spPr>
        <p:txBody>
          <a:bodyPr/>
          <a:lstStyle/>
          <a:p>
            <a:fld id="{CF4668DC-857F-487D-BFFA-8C0CA5037977}" type="slidenum">
              <a:rPr lang="fr-BE" smtClean="0"/>
              <a:t>6</a:t>
            </a:fld>
            <a:endParaRPr lang="fr-BE"/>
          </a:p>
        </p:txBody>
      </p:sp>
      <p:sp>
        <p:nvSpPr>
          <p:cNvPr id="22" name="ZoneTexte 30"/>
          <p:cNvSpPr txBox="1"/>
          <p:nvPr/>
        </p:nvSpPr>
        <p:spPr>
          <a:xfrm>
            <a:off x="1816275" y="34290"/>
            <a:ext cx="9060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bg1"/>
                </a:solidFill>
                <a:latin typeface="Champagne &amp; Limousines"/>
              </a:rPr>
              <a:t>Conclusion et perspective</a:t>
            </a:r>
            <a:endParaRPr lang="fr-FR" sz="3200" b="1" dirty="0">
              <a:solidFill>
                <a:schemeClr val="bg1"/>
              </a:solidFill>
              <a:latin typeface="Champagne &amp; Limousines"/>
            </a:endParaRPr>
          </a:p>
        </p:txBody>
      </p:sp>
      <p:sp>
        <p:nvSpPr>
          <p:cNvPr id="30" name="Diamond 29"/>
          <p:cNvSpPr/>
          <p:nvPr/>
        </p:nvSpPr>
        <p:spPr>
          <a:xfrm>
            <a:off x="-1122537" y="-693384"/>
            <a:ext cx="2260600" cy="2224315"/>
          </a:xfrm>
          <a:prstGeom prst="diamond">
            <a:avLst/>
          </a:prstGeom>
          <a:solidFill>
            <a:srgbClr val="AAAAAA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Diamond 31"/>
          <p:cNvSpPr/>
          <p:nvPr/>
        </p:nvSpPr>
        <p:spPr>
          <a:xfrm>
            <a:off x="-1452327" y="-693384"/>
            <a:ext cx="2260600" cy="2224315"/>
          </a:xfrm>
          <a:prstGeom prst="diamond">
            <a:avLst/>
          </a:prstGeom>
          <a:solidFill>
            <a:srgbClr val="34A4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8" name="Group 27"/>
          <p:cNvGrpSpPr/>
          <p:nvPr/>
        </p:nvGrpSpPr>
        <p:grpSpPr>
          <a:xfrm>
            <a:off x="-532014" y="6623362"/>
            <a:ext cx="14043062" cy="281528"/>
            <a:chOff x="-532014" y="6623362"/>
            <a:chExt cx="14043062" cy="281528"/>
          </a:xfrm>
        </p:grpSpPr>
        <p:sp>
          <p:nvSpPr>
            <p:cNvPr id="33" name="Flowchart: Process 32"/>
            <p:cNvSpPr/>
            <p:nvPr/>
          </p:nvSpPr>
          <p:spPr>
            <a:xfrm>
              <a:off x="-532014" y="6647845"/>
              <a:ext cx="14043062" cy="213880"/>
            </a:xfrm>
            <a:prstGeom prst="flowChartProcess">
              <a:avLst/>
            </a:prstGeom>
            <a:gradFill flip="none" rotWithShape="1">
              <a:gsLst>
                <a:gs pos="0">
                  <a:srgbClr val="277E9D"/>
                </a:gs>
                <a:gs pos="25000">
                  <a:srgbClr val="277E9D"/>
                </a:gs>
                <a:gs pos="83000">
                  <a:schemeClr val="bg1"/>
                </a:gs>
                <a:gs pos="100000">
                  <a:srgbClr val="AAAAAA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endParaRPr>
            </a:p>
          </p:txBody>
        </p:sp>
        <p:sp>
          <p:nvSpPr>
            <p:cNvPr id="34" name="TextBox 43"/>
            <p:cNvSpPr txBox="1"/>
            <p:nvPr/>
          </p:nvSpPr>
          <p:spPr>
            <a:xfrm>
              <a:off x="6121129" y="6627891"/>
              <a:ext cx="5179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>
                <a:defRPr sz="1200" b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ea typeface="Tahoma" pitchFamily="34" charset="0"/>
                  <a:cs typeface="Tahoma" pitchFamily="34" charset="0"/>
                </a:defRPr>
              </a:lvl1pPr>
            </a:lstStyle>
            <a:p>
              <a:r>
                <a:rPr lang="fr-FR" dirty="0" smtClean="0"/>
                <a:t>Titre </a:t>
              </a:r>
              <a:endParaRPr lang="fr-FR" dirty="0"/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6096000" y="6623362"/>
              <a:ext cx="0" cy="252000"/>
            </a:xfrm>
            <a:prstGeom prst="line">
              <a:avLst/>
            </a:prstGeom>
            <a:ln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54000">
                    <a:srgbClr val="277E9D"/>
                  </a:gs>
                  <a:gs pos="100000">
                    <a:schemeClr val="bg1"/>
                  </a:gs>
                </a:gsLst>
                <a:lin ang="162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709530" y="1530931"/>
            <a:ext cx="97005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Synthèse du travail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Limites et obstacles trouvés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Perspectives et ouvertures du travail</a:t>
            </a:r>
          </a:p>
        </p:txBody>
      </p:sp>
    </p:spTree>
    <p:extLst>
      <p:ext uri="{BB962C8B-B14F-4D97-AF65-F5344CB8AC3E}">
        <p14:creationId xmlns:p14="http://schemas.microsoft.com/office/powerpoint/2010/main" val="547143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275772" y="0"/>
            <a:ext cx="12467771" cy="842545"/>
          </a:xfrm>
          <a:prstGeom prst="rect">
            <a:avLst/>
          </a:prstGeom>
          <a:solidFill>
            <a:srgbClr val="277E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5"/>
          <p:cNvSpPr/>
          <p:nvPr/>
        </p:nvSpPr>
        <p:spPr>
          <a:xfrm>
            <a:off x="1" y="711124"/>
            <a:ext cx="12598400" cy="764398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innerShdw blurRad="419100" dist="152400" dir="13500000">
              <a:prstClr val="black">
                <a:alpha val="48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160"/>
          </a:p>
        </p:txBody>
      </p:sp>
      <p:sp>
        <p:nvSpPr>
          <p:cNvPr id="31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8030029" y="6356350"/>
            <a:ext cx="2846796" cy="365125"/>
          </a:xfrm>
        </p:spPr>
        <p:txBody>
          <a:bodyPr/>
          <a:lstStyle/>
          <a:p>
            <a:fld id="{CF4668DC-857F-487D-BFFA-8C0CA5037977}" type="slidenum">
              <a:rPr lang="fr-BE" smtClean="0"/>
              <a:t>7</a:t>
            </a:fld>
            <a:endParaRPr lang="fr-BE"/>
          </a:p>
        </p:txBody>
      </p:sp>
      <p:sp>
        <p:nvSpPr>
          <p:cNvPr id="22" name="ZoneTexte 30"/>
          <p:cNvSpPr txBox="1"/>
          <p:nvPr/>
        </p:nvSpPr>
        <p:spPr>
          <a:xfrm>
            <a:off x="1816275" y="34290"/>
            <a:ext cx="9060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chemeClr val="bg1"/>
                </a:solidFill>
                <a:latin typeface="Champagne &amp; Limousines"/>
              </a:rPr>
              <a:t>Références bibliographique</a:t>
            </a:r>
            <a:endParaRPr lang="fr-FR" sz="3200" b="1" dirty="0">
              <a:solidFill>
                <a:schemeClr val="bg1"/>
              </a:solidFill>
              <a:latin typeface="Champagne &amp; Limousines"/>
            </a:endParaRPr>
          </a:p>
        </p:txBody>
      </p:sp>
      <p:sp>
        <p:nvSpPr>
          <p:cNvPr id="30" name="Diamond 29"/>
          <p:cNvSpPr/>
          <p:nvPr/>
        </p:nvSpPr>
        <p:spPr>
          <a:xfrm>
            <a:off x="-1122537" y="-693384"/>
            <a:ext cx="2260600" cy="2224315"/>
          </a:xfrm>
          <a:prstGeom prst="diamond">
            <a:avLst/>
          </a:prstGeom>
          <a:solidFill>
            <a:srgbClr val="AAAAAA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Diamond 31"/>
          <p:cNvSpPr/>
          <p:nvPr/>
        </p:nvSpPr>
        <p:spPr>
          <a:xfrm>
            <a:off x="-1452327" y="-693384"/>
            <a:ext cx="2260600" cy="2224315"/>
          </a:xfrm>
          <a:prstGeom prst="diamond">
            <a:avLst/>
          </a:prstGeom>
          <a:solidFill>
            <a:srgbClr val="34A4CC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8" name="Group 27"/>
          <p:cNvGrpSpPr/>
          <p:nvPr/>
        </p:nvGrpSpPr>
        <p:grpSpPr>
          <a:xfrm>
            <a:off x="-532014" y="6623362"/>
            <a:ext cx="14043062" cy="281528"/>
            <a:chOff x="-532014" y="6623362"/>
            <a:chExt cx="14043062" cy="281528"/>
          </a:xfrm>
        </p:grpSpPr>
        <p:sp>
          <p:nvSpPr>
            <p:cNvPr id="33" name="Flowchart: Process 32"/>
            <p:cNvSpPr/>
            <p:nvPr/>
          </p:nvSpPr>
          <p:spPr>
            <a:xfrm>
              <a:off x="-532014" y="6647845"/>
              <a:ext cx="14043062" cy="213880"/>
            </a:xfrm>
            <a:prstGeom prst="flowChartProcess">
              <a:avLst/>
            </a:prstGeom>
            <a:gradFill flip="none" rotWithShape="1">
              <a:gsLst>
                <a:gs pos="0">
                  <a:srgbClr val="277E9D"/>
                </a:gs>
                <a:gs pos="25000">
                  <a:srgbClr val="277E9D"/>
                </a:gs>
                <a:gs pos="83000">
                  <a:schemeClr val="bg1"/>
                </a:gs>
                <a:gs pos="100000">
                  <a:srgbClr val="AAAAAA"/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endParaRPr>
            </a:p>
          </p:txBody>
        </p:sp>
        <p:sp>
          <p:nvSpPr>
            <p:cNvPr id="34" name="TextBox 43"/>
            <p:cNvSpPr txBox="1"/>
            <p:nvPr/>
          </p:nvSpPr>
          <p:spPr>
            <a:xfrm>
              <a:off x="6121129" y="6627891"/>
              <a:ext cx="5179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>
                <a:defRPr sz="1200" b="1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ea typeface="Tahoma" pitchFamily="34" charset="0"/>
                  <a:cs typeface="Tahoma" pitchFamily="34" charset="0"/>
                </a:defRPr>
              </a:lvl1pPr>
            </a:lstStyle>
            <a:p>
              <a:r>
                <a:rPr lang="fr-FR" dirty="0" smtClean="0"/>
                <a:t>Titre </a:t>
              </a:r>
              <a:endParaRPr lang="fr-FR" dirty="0"/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6096000" y="6623362"/>
              <a:ext cx="0" cy="252000"/>
            </a:xfrm>
            <a:prstGeom prst="line">
              <a:avLst/>
            </a:prstGeom>
            <a:ln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54000">
                    <a:srgbClr val="277E9D"/>
                  </a:gs>
                  <a:gs pos="100000">
                    <a:schemeClr val="bg1"/>
                  </a:gs>
                </a:gsLst>
                <a:lin ang="162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1417983" y="1951672"/>
            <a:ext cx="890546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Exemple:</a:t>
            </a:r>
            <a:endParaRPr lang="fr-FR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M. </a:t>
            </a:r>
            <a:r>
              <a:rPr lang="fr-FR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Mansoor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N. </a:t>
            </a:r>
            <a:r>
              <a:rPr lang="fr-FR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Mariun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A. </a:t>
            </a:r>
            <a:r>
              <a:rPr lang="fr-FR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Toudeshki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fr-FR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NIA.Wahab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AU. </a:t>
            </a:r>
            <a:r>
              <a:rPr lang="fr-FR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Mian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and M. </a:t>
            </a:r>
            <a:r>
              <a:rPr lang="fr-FR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Hojabri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‘‘</a:t>
            </a:r>
            <a:r>
              <a:rPr lang="fr-FR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Innovating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fr-FR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problem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fr-FR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solving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in power </a:t>
            </a:r>
            <a:r>
              <a:rPr lang="fr-FR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quality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fr-FR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devices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: A </a:t>
            </a:r>
            <a:r>
              <a:rPr lang="fr-FR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survey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fr-FR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based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on </a:t>
            </a:r>
            <a:r>
              <a:rPr lang="fr-FR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Dynamic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Voltage </a:t>
            </a:r>
            <a:r>
              <a:rPr lang="fr-FR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Restorer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case (DVR),’’</a:t>
            </a:r>
            <a:r>
              <a:rPr lang="fr-FR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Renewable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fr-FR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Sustainable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fr-FR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Energy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,2016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96583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4105</TotalTime>
  <Words>179</Words>
  <Application>Microsoft Office PowerPoint</Application>
  <PresentationFormat>Widescreen</PresentationFormat>
  <Paragraphs>56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Baskerville Old Face</vt:lpstr>
      <vt:lpstr>Calibri</vt:lpstr>
      <vt:lpstr>Calibri Light</vt:lpstr>
      <vt:lpstr>Champagne &amp; Limousines</vt:lpstr>
      <vt:lpstr>Helvetica</vt:lpstr>
      <vt:lpstr>Sansation Light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146</cp:revision>
  <dcterms:created xsi:type="dcterms:W3CDTF">2017-02-22T20:40:39Z</dcterms:created>
  <dcterms:modified xsi:type="dcterms:W3CDTF">2018-04-16T07:40:08Z</dcterms:modified>
</cp:coreProperties>
</file>