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66"/>
  </p:notesMasterIdLst>
  <p:sldIdLst>
    <p:sldId id="311" r:id="rId2"/>
    <p:sldId id="305" r:id="rId3"/>
    <p:sldId id="306" r:id="rId4"/>
    <p:sldId id="307" r:id="rId5"/>
    <p:sldId id="314" r:id="rId6"/>
    <p:sldId id="308" r:id="rId7"/>
    <p:sldId id="309" r:id="rId8"/>
    <p:sldId id="310" r:id="rId9"/>
    <p:sldId id="256" r:id="rId10"/>
    <p:sldId id="257" r:id="rId11"/>
    <p:sldId id="258" r:id="rId12"/>
    <p:sldId id="260" r:id="rId13"/>
    <p:sldId id="261" r:id="rId14"/>
    <p:sldId id="259" r:id="rId15"/>
    <p:sldId id="262" r:id="rId16"/>
    <p:sldId id="264" r:id="rId17"/>
    <p:sldId id="265" r:id="rId18"/>
    <p:sldId id="281" r:id="rId19"/>
    <p:sldId id="263" r:id="rId20"/>
    <p:sldId id="266" r:id="rId21"/>
    <p:sldId id="312" r:id="rId22"/>
    <p:sldId id="268" r:id="rId23"/>
    <p:sldId id="269" r:id="rId24"/>
    <p:sldId id="270" r:id="rId25"/>
    <p:sldId id="271" r:id="rId26"/>
    <p:sldId id="272" r:id="rId27"/>
    <p:sldId id="273" r:id="rId28"/>
    <p:sldId id="274" r:id="rId29"/>
    <p:sldId id="275" r:id="rId30"/>
    <p:sldId id="276" r:id="rId31"/>
    <p:sldId id="282" r:id="rId32"/>
    <p:sldId id="278" r:id="rId33"/>
    <p:sldId id="280" r:id="rId34"/>
    <p:sldId id="283" r:id="rId35"/>
    <p:sldId id="285" r:id="rId36"/>
    <p:sldId id="284" r:id="rId37"/>
    <p:sldId id="286" r:id="rId38"/>
    <p:sldId id="287" r:id="rId39"/>
    <p:sldId id="288" r:id="rId40"/>
    <p:sldId id="289" r:id="rId41"/>
    <p:sldId id="290" r:id="rId42"/>
    <p:sldId id="291" r:id="rId43"/>
    <p:sldId id="313" r:id="rId44"/>
    <p:sldId id="292" r:id="rId45"/>
    <p:sldId id="293" r:id="rId46"/>
    <p:sldId id="294" r:id="rId47"/>
    <p:sldId id="297" r:id="rId48"/>
    <p:sldId id="298" r:id="rId49"/>
    <p:sldId id="299" r:id="rId50"/>
    <p:sldId id="300" r:id="rId51"/>
    <p:sldId id="301" r:id="rId52"/>
    <p:sldId id="302" r:id="rId53"/>
    <p:sldId id="315" r:id="rId54"/>
    <p:sldId id="295" r:id="rId55"/>
    <p:sldId id="321" r:id="rId56"/>
    <p:sldId id="322" r:id="rId57"/>
    <p:sldId id="296" r:id="rId58"/>
    <p:sldId id="316" r:id="rId59"/>
    <p:sldId id="317" r:id="rId60"/>
    <p:sldId id="318" r:id="rId61"/>
    <p:sldId id="319" r:id="rId62"/>
    <p:sldId id="320" r:id="rId63"/>
    <p:sldId id="303" r:id="rId64"/>
    <p:sldId id="304"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4434" autoAdjust="0"/>
  </p:normalViewPr>
  <p:slideViewPr>
    <p:cSldViewPr>
      <p:cViewPr varScale="1">
        <p:scale>
          <a:sx n="83" d="100"/>
          <a:sy n="83" d="100"/>
        </p:scale>
        <p:origin x="-1426" y="-1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0D5318-A35E-4DCE-B19E-60596424CDF0}" type="doc">
      <dgm:prSet loTypeId="urn:microsoft.com/office/officeart/2005/8/layout/process3" loCatId="process" qsTypeId="urn:microsoft.com/office/officeart/2005/8/quickstyle/simple4" qsCatId="simple" csTypeId="urn:microsoft.com/office/officeart/2005/8/colors/accent3_2" csCatId="accent3" phldr="1"/>
      <dgm:spPr/>
      <dgm:t>
        <a:bodyPr/>
        <a:lstStyle/>
        <a:p>
          <a:endParaRPr lang="fr-FR"/>
        </a:p>
      </dgm:t>
    </dgm:pt>
    <dgm:pt modelId="{15F78B56-F02E-46E4-B676-B5340EA98518}">
      <dgm:prSet phldrT="[Texte]"/>
      <dgm:spPr>
        <a:solidFill>
          <a:schemeClr val="accent1">
            <a:lumMod val="60000"/>
            <a:lumOff val="40000"/>
          </a:schemeClr>
        </a:solidFill>
      </dgm:spPr>
      <dgm:t>
        <a:bodyPr/>
        <a:lstStyle/>
        <a:p>
          <a:r>
            <a:rPr lang="fr-FR" dirty="0" err="1">
              <a:solidFill>
                <a:schemeClr val="bg1"/>
              </a:solidFill>
            </a:rPr>
            <a:t>Chapter</a:t>
          </a:r>
          <a:r>
            <a:rPr lang="fr-FR" dirty="0">
              <a:solidFill>
                <a:schemeClr val="bg1"/>
              </a:solidFill>
            </a:rPr>
            <a:t> I</a:t>
          </a:r>
        </a:p>
      </dgm:t>
    </dgm:pt>
    <dgm:pt modelId="{84BF639E-7550-4FD9-8CFA-2C92EA767D01}" type="parTrans" cxnId="{F7018800-057E-4D0F-8E43-507A4DC3126A}">
      <dgm:prSet/>
      <dgm:spPr/>
      <dgm:t>
        <a:bodyPr/>
        <a:lstStyle/>
        <a:p>
          <a:endParaRPr lang="fr-FR"/>
        </a:p>
      </dgm:t>
    </dgm:pt>
    <dgm:pt modelId="{15639B54-08C7-4C13-8229-DA4E9F80A831}" type="sibTrans" cxnId="{F7018800-057E-4D0F-8E43-507A4DC3126A}">
      <dgm:prSet/>
      <dgm:spPr/>
      <dgm:t>
        <a:bodyPr/>
        <a:lstStyle/>
        <a:p>
          <a:endParaRPr lang="fr-FR"/>
        </a:p>
      </dgm:t>
    </dgm:pt>
    <dgm:pt modelId="{87C40AFA-3066-4F9B-9A0B-49245BA2C57B}">
      <dgm:prSet phldrT="[Texte]"/>
      <dgm:spPr>
        <a:solidFill>
          <a:schemeClr val="bg1"/>
        </a:solidFill>
        <a:ln w="12700">
          <a:solidFill>
            <a:srgbClr val="92D050"/>
          </a:solidFill>
        </a:ln>
      </dgm:spPr>
      <dgm:t>
        <a:bodyPr/>
        <a:lstStyle/>
        <a:p>
          <a:r>
            <a:rPr lang="fr-FR" dirty="0" err="1">
              <a:solidFill>
                <a:srgbClr val="FF6600"/>
              </a:solidFill>
            </a:rPr>
            <a:t>Android</a:t>
          </a:r>
          <a:r>
            <a:rPr lang="fr-FR" dirty="0">
              <a:solidFill>
                <a:srgbClr val="FF6600"/>
              </a:solidFill>
            </a:rPr>
            <a:t> Basics</a:t>
          </a:r>
        </a:p>
      </dgm:t>
    </dgm:pt>
    <dgm:pt modelId="{6A7D32B4-C5B3-44AA-B0DE-ECCF06738647}" type="parTrans" cxnId="{FB753CCD-88FC-408D-A380-F0779ECEF12A}">
      <dgm:prSet/>
      <dgm:spPr/>
      <dgm:t>
        <a:bodyPr/>
        <a:lstStyle/>
        <a:p>
          <a:endParaRPr lang="fr-FR"/>
        </a:p>
      </dgm:t>
    </dgm:pt>
    <dgm:pt modelId="{5D9550B0-284B-4EA7-95FE-621B2E003613}" type="sibTrans" cxnId="{FB753CCD-88FC-408D-A380-F0779ECEF12A}">
      <dgm:prSet/>
      <dgm:spPr/>
      <dgm:t>
        <a:bodyPr/>
        <a:lstStyle/>
        <a:p>
          <a:endParaRPr lang="fr-FR"/>
        </a:p>
      </dgm:t>
    </dgm:pt>
    <dgm:pt modelId="{DA894B6C-01E1-47D9-99DE-55F0D43CCF5F}">
      <dgm:prSet phldrT="[Texte]"/>
      <dgm:spPr>
        <a:solidFill>
          <a:schemeClr val="accent1">
            <a:lumMod val="60000"/>
            <a:lumOff val="40000"/>
          </a:schemeClr>
        </a:solidFill>
      </dgm:spPr>
      <dgm:t>
        <a:bodyPr/>
        <a:lstStyle/>
        <a:p>
          <a:r>
            <a:rPr lang="fr-FR" dirty="0" err="1">
              <a:solidFill>
                <a:schemeClr val="bg1"/>
              </a:solidFill>
            </a:rPr>
            <a:t>Chapter</a:t>
          </a:r>
          <a:r>
            <a:rPr lang="fr-FR" dirty="0">
              <a:solidFill>
                <a:schemeClr val="bg1"/>
              </a:solidFill>
            </a:rPr>
            <a:t> II</a:t>
          </a:r>
        </a:p>
      </dgm:t>
    </dgm:pt>
    <dgm:pt modelId="{EDB7FB69-3128-4CA3-9219-36DB2D5B15FA}" type="parTrans" cxnId="{6D95A54A-53E6-46A6-917E-E1E70A66F21D}">
      <dgm:prSet/>
      <dgm:spPr/>
      <dgm:t>
        <a:bodyPr/>
        <a:lstStyle/>
        <a:p>
          <a:endParaRPr lang="fr-FR"/>
        </a:p>
      </dgm:t>
    </dgm:pt>
    <dgm:pt modelId="{9386AE27-A641-4D00-A162-CAD0250A71C0}" type="sibTrans" cxnId="{6D95A54A-53E6-46A6-917E-E1E70A66F21D}">
      <dgm:prSet/>
      <dgm:spPr/>
      <dgm:t>
        <a:bodyPr/>
        <a:lstStyle/>
        <a:p>
          <a:endParaRPr lang="fr-FR"/>
        </a:p>
      </dgm:t>
    </dgm:pt>
    <dgm:pt modelId="{8F1781E3-F162-4B73-B209-729A67F8ABFB}">
      <dgm:prSet phldrT="[Texte]"/>
      <dgm:spPr>
        <a:solidFill>
          <a:schemeClr val="bg1">
            <a:alpha val="90000"/>
          </a:schemeClr>
        </a:solidFill>
        <a:ln w="12700">
          <a:solidFill>
            <a:srgbClr val="92D050"/>
          </a:solidFill>
        </a:ln>
      </dgm:spPr>
      <dgm:t>
        <a:bodyPr/>
        <a:lstStyle/>
        <a:p>
          <a:r>
            <a:rPr lang="fr-FR" dirty="0">
              <a:solidFill>
                <a:srgbClr val="FF6600"/>
              </a:solidFill>
            </a:rPr>
            <a:t>User Interface</a:t>
          </a:r>
        </a:p>
      </dgm:t>
    </dgm:pt>
    <dgm:pt modelId="{83A8566D-DFB1-49D5-8F65-394B61BFA491}" type="parTrans" cxnId="{2129C6C8-7C5A-49FF-A581-7DF95CA89F52}">
      <dgm:prSet/>
      <dgm:spPr/>
      <dgm:t>
        <a:bodyPr/>
        <a:lstStyle/>
        <a:p>
          <a:endParaRPr lang="fr-FR"/>
        </a:p>
      </dgm:t>
    </dgm:pt>
    <dgm:pt modelId="{BD440E33-2592-411D-B334-3C7F81355C31}" type="sibTrans" cxnId="{2129C6C8-7C5A-49FF-A581-7DF95CA89F52}">
      <dgm:prSet/>
      <dgm:spPr/>
      <dgm:t>
        <a:bodyPr/>
        <a:lstStyle/>
        <a:p>
          <a:endParaRPr lang="fr-FR"/>
        </a:p>
      </dgm:t>
    </dgm:pt>
    <dgm:pt modelId="{55D87F2B-0565-4DE2-A05A-C7F7B4E3519D}">
      <dgm:prSet phldrT="[Texte]"/>
      <dgm:spPr>
        <a:solidFill>
          <a:schemeClr val="accent1">
            <a:lumMod val="60000"/>
            <a:lumOff val="40000"/>
          </a:schemeClr>
        </a:solidFill>
      </dgm:spPr>
      <dgm:t>
        <a:bodyPr/>
        <a:lstStyle/>
        <a:p>
          <a:r>
            <a:rPr lang="fr-FR" dirty="0" err="1">
              <a:solidFill>
                <a:schemeClr val="bg1"/>
              </a:solidFill>
            </a:rPr>
            <a:t>Chapter</a:t>
          </a:r>
          <a:r>
            <a:rPr lang="fr-FR" dirty="0">
              <a:solidFill>
                <a:schemeClr val="bg1"/>
              </a:solidFill>
            </a:rPr>
            <a:t> III</a:t>
          </a:r>
        </a:p>
      </dgm:t>
    </dgm:pt>
    <dgm:pt modelId="{FA5AE9E0-12B6-4D64-B9F3-FEAD8B616310}" type="parTrans" cxnId="{D564AAC7-AEF4-4C0A-B12E-9670A488394D}">
      <dgm:prSet/>
      <dgm:spPr/>
      <dgm:t>
        <a:bodyPr/>
        <a:lstStyle/>
        <a:p>
          <a:endParaRPr lang="fr-FR"/>
        </a:p>
      </dgm:t>
    </dgm:pt>
    <dgm:pt modelId="{50CB117B-29C3-41BB-AF45-72C01D641420}" type="sibTrans" cxnId="{D564AAC7-AEF4-4C0A-B12E-9670A488394D}">
      <dgm:prSet/>
      <dgm:spPr/>
      <dgm:t>
        <a:bodyPr/>
        <a:lstStyle/>
        <a:p>
          <a:endParaRPr lang="fr-FR"/>
        </a:p>
      </dgm:t>
    </dgm:pt>
    <dgm:pt modelId="{52D1031D-87E7-4394-8487-0BCFB51413E3}">
      <dgm:prSet phldrT="[Texte]" custT="1"/>
      <dgm:spPr>
        <a:solidFill>
          <a:schemeClr val="bg1">
            <a:alpha val="90000"/>
          </a:schemeClr>
        </a:solidFill>
        <a:ln w="12700">
          <a:solidFill>
            <a:srgbClr val="92D050"/>
          </a:solidFill>
        </a:ln>
      </dgm:spPr>
      <dgm:t>
        <a:bodyPr/>
        <a:lstStyle/>
        <a:p>
          <a:r>
            <a:rPr lang="en-US" sz="2100" dirty="0">
              <a:solidFill>
                <a:srgbClr val="FF6600"/>
              </a:solidFill>
            </a:rPr>
            <a:t>Advanced &amp; Useful Concepts (</a:t>
          </a:r>
          <a:r>
            <a:rPr lang="fr-FR" sz="1800" b="0" i="0" dirty="0" err="1">
              <a:solidFill>
                <a:srgbClr val="FF6600"/>
              </a:solidFill>
            </a:rPr>
            <a:t>Practical</a:t>
          </a:r>
          <a:r>
            <a:rPr lang="fr-FR" sz="1800" b="0" i="0" dirty="0">
              <a:solidFill>
                <a:srgbClr val="FF6600"/>
              </a:solidFill>
            </a:rPr>
            <a:t> </a:t>
          </a:r>
          <a:r>
            <a:rPr lang="fr-FR" sz="1800" b="0" i="0" dirty="0" err="1">
              <a:solidFill>
                <a:srgbClr val="FF6600"/>
              </a:solidFill>
            </a:rPr>
            <a:t>Work</a:t>
          </a:r>
          <a:r>
            <a:rPr lang="fr-FR" sz="1800" b="0" i="0" dirty="0">
              <a:solidFill>
                <a:srgbClr val="FF6600"/>
              </a:solidFill>
            </a:rPr>
            <a:t>)</a:t>
          </a:r>
          <a:endParaRPr lang="fr-FR" sz="2100" dirty="0">
            <a:solidFill>
              <a:srgbClr val="FF6600"/>
            </a:solidFill>
          </a:endParaRPr>
        </a:p>
      </dgm:t>
    </dgm:pt>
    <dgm:pt modelId="{6505A44A-B679-4BE7-AD8C-9C32553024C5}" type="parTrans" cxnId="{FD67F73C-55BF-4CE1-98C9-61059184AC87}">
      <dgm:prSet/>
      <dgm:spPr/>
      <dgm:t>
        <a:bodyPr/>
        <a:lstStyle/>
        <a:p>
          <a:endParaRPr lang="fr-FR"/>
        </a:p>
      </dgm:t>
    </dgm:pt>
    <dgm:pt modelId="{4E5511F3-6E3F-4B59-B3E6-0AB81634DAD0}" type="sibTrans" cxnId="{FD67F73C-55BF-4CE1-98C9-61059184AC87}">
      <dgm:prSet/>
      <dgm:spPr/>
      <dgm:t>
        <a:bodyPr/>
        <a:lstStyle/>
        <a:p>
          <a:endParaRPr lang="fr-FR"/>
        </a:p>
      </dgm:t>
    </dgm:pt>
    <dgm:pt modelId="{A34744A3-D024-4282-9CD8-14053B095358}" type="pres">
      <dgm:prSet presAssocID="{E80D5318-A35E-4DCE-B19E-60596424CDF0}" presName="linearFlow" presStyleCnt="0">
        <dgm:presLayoutVars>
          <dgm:dir/>
          <dgm:animLvl val="lvl"/>
          <dgm:resizeHandles val="exact"/>
        </dgm:presLayoutVars>
      </dgm:prSet>
      <dgm:spPr/>
      <dgm:t>
        <a:bodyPr/>
        <a:lstStyle/>
        <a:p>
          <a:endParaRPr lang="en-US"/>
        </a:p>
      </dgm:t>
    </dgm:pt>
    <dgm:pt modelId="{EBC7FE17-BC3A-4FF2-A830-40D99645CE00}" type="pres">
      <dgm:prSet presAssocID="{15F78B56-F02E-46E4-B676-B5340EA98518}" presName="composite" presStyleCnt="0"/>
      <dgm:spPr/>
    </dgm:pt>
    <dgm:pt modelId="{EEEF3E4C-3746-4ED9-97D2-94EA1487BD2E}" type="pres">
      <dgm:prSet presAssocID="{15F78B56-F02E-46E4-B676-B5340EA98518}" presName="parTx" presStyleLbl="node1" presStyleIdx="0" presStyleCnt="3">
        <dgm:presLayoutVars>
          <dgm:chMax val="0"/>
          <dgm:chPref val="0"/>
          <dgm:bulletEnabled val="1"/>
        </dgm:presLayoutVars>
      </dgm:prSet>
      <dgm:spPr/>
      <dgm:t>
        <a:bodyPr/>
        <a:lstStyle/>
        <a:p>
          <a:endParaRPr lang="en-US"/>
        </a:p>
      </dgm:t>
    </dgm:pt>
    <dgm:pt modelId="{ADD836F9-1161-40C1-A27F-2B12344B114B}" type="pres">
      <dgm:prSet presAssocID="{15F78B56-F02E-46E4-B676-B5340EA98518}" presName="parSh" presStyleLbl="node1" presStyleIdx="0" presStyleCnt="3" custLinFactNeighborX="-12698" custLinFactNeighborY="486"/>
      <dgm:spPr/>
      <dgm:t>
        <a:bodyPr/>
        <a:lstStyle/>
        <a:p>
          <a:endParaRPr lang="en-US"/>
        </a:p>
      </dgm:t>
    </dgm:pt>
    <dgm:pt modelId="{2027FEF9-3704-4B26-A9F0-23A208AF472C}" type="pres">
      <dgm:prSet presAssocID="{15F78B56-F02E-46E4-B676-B5340EA98518}" presName="desTx" presStyleLbl="fgAcc1" presStyleIdx="0" presStyleCnt="3" custLinFactNeighborX="-9" custLinFactNeighborY="8088">
        <dgm:presLayoutVars>
          <dgm:bulletEnabled val="1"/>
        </dgm:presLayoutVars>
      </dgm:prSet>
      <dgm:spPr/>
      <dgm:t>
        <a:bodyPr/>
        <a:lstStyle/>
        <a:p>
          <a:endParaRPr lang="en-US"/>
        </a:p>
      </dgm:t>
    </dgm:pt>
    <dgm:pt modelId="{BFBFEE5F-2DF1-4E16-9ABA-76AD692D52D8}" type="pres">
      <dgm:prSet presAssocID="{15639B54-08C7-4C13-8229-DA4E9F80A831}" presName="sibTrans" presStyleLbl="sibTrans2D1" presStyleIdx="0" presStyleCnt="2"/>
      <dgm:spPr/>
      <dgm:t>
        <a:bodyPr/>
        <a:lstStyle/>
        <a:p>
          <a:endParaRPr lang="en-US"/>
        </a:p>
      </dgm:t>
    </dgm:pt>
    <dgm:pt modelId="{1AD59D06-980A-43E0-8A03-1E88A368B168}" type="pres">
      <dgm:prSet presAssocID="{15639B54-08C7-4C13-8229-DA4E9F80A831}" presName="connTx" presStyleLbl="sibTrans2D1" presStyleIdx="0" presStyleCnt="2"/>
      <dgm:spPr/>
      <dgm:t>
        <a:bodyPr/>
        <a:lstStyle/>
        <a:p>
          <a:endParaRPr lang="en-US"/>
        </a:p>
      </dgm:t>
    </dgm:pt>
    <dgm:pt modelId="{DAD0620E-FB83-4005-816A-6E69CA31A4D2}" type="pres">
      <dgm:prSet presAssocID="{DA894B6C-01E1-47D9-99DE-55F0D43CCF5F}" presName="composite" presStyleCnt="0"/>
      <dgm:spPr/>
    </dgm:pt>
    <dgm:pt modelId="{E984FFE0-6732-4F7C-B7AB-D0BC2475D0DB}" type="pres">
      <dgm:prSet presAssocID="{DA894B6C-01E1-47D9-99DE-55F0D43CCF5F}" presName="parTx" presStyleLbl="node1" presStyleIdx="0" presStyleCnt="3">
        <dgm:presLayoutVars>
          <dgm:chMax val="0"/>
          <dgm:chPref val="0"/>
          <dgm:bulletEnabled val="1"/>
        </dgm:presLayoutVars>
      </dgm:prSet>
      <dgm:spPr/>
      <dgm:t>
        <a:bodyPr/>
        <a:lstStyle/>
        <a:p>
          <a:endParaRPr lang="en-US"/>
        </a:p>
      </dgm:t>
    </dgm:pt>
    <dgm:pt modelId="{4B8AF847-0CF7-4258-8674-E4FD9CB320AE}" type="pres">
      <dgm:prSet presAssocID="{DA894B6C-01E1-47D9-99DE-55F0D43CCF5F}" presName="parSh" presStyleLbl="node1" presStyleIdx="1" presStyleCnt="3"/>
      <dgm:spPr/>
      <dgm:t>
        <a:bodyPr/>
        <a:lstStyle/>
        <a:p>
          <a:endParaRPr lang="en-US"/>
        </a:p>
      </dgm:t>
    </dgm:pt>
    <dgm:pt modelId="{B3330053-FE7E-4289-ABB9-2CF3017AC8B3}" type="pres">
      <dgm:prSet presAssocID="{DA894B6C-01E1-47D9-99DE-55F0D43CCF5F}" presName="desTx" presStyleLbl="fgAcc1" presStyleIdx="1" presStyleCnt="3" custLinFactNeighborX="1064" custLinFactNeighborY="8088">
        <dgm:presLayoutVars>
          <dgm:bulletEnabled val="1"/>
        </dgm:presLayoutVars>
      </dgm:prSet>
      <dgm:spPr/>
      <dgm:t>
        <a:bodyPr/>
        <a:lstStyle/>
        <a:p>
          <a:endParaRPr lang="en-US"/>
        </a:p>
      </dgm:t>
    </dgm:pt>
    <dgm:pt modelId="{1E62B40A-81B8-4DF6-A700-4557756AE7ED}" type="pres">
      <dgm:prSet presAssocID="{9386AE27-A641-4D00-A162-CAD0250A71C0}" presName="sibTrans" presStyleLbl="sibTrans2D1" presStyleIdx="1" presStyleCnt="2"/>
      <dgm:spPr/>
      <dgm:t>
        <a:bodyPr/>
        <a:lstStyle/>
        <a:p>
          <a:endParaRPr lang="en-US"/>
        </a:p>
      </dgm:t>
    </dgm:pt>
    <dgm:pt modelId="{4E7AB6BE-A035-472D-AFDE-84D096D17354}" type="pres">
      <dgm:prSet presAssocID="{9386AE27-A641-4D00-A162-CAD0250A71C0}" presName="connTx" presStyleLbl="sibTrans2D1" presStyleIdx="1" presStyleCnt="2"/>
      <dgm:spPr/>
      <dgm:t>
        <a:bodyPr/>
        <a:lstStyle/>
        <a:p>
          <a:endParaRPr lang="en-US"/>
        </a:p>
      </dgm:t>
    </dgm:pt>
    <dgm:pt modelId="{2555C9E7-6B12-46DB-B8C1-71E67E3AF5DB}" type="pres">
      <dgm:prSet presAssocID="{55D87F2B-0565-4DE2-A05A-C7F7B4E3519D}" presName="composite" presStyleCnt="0"/>
      <dgm:spPr/>
    </dgm:pt>
    <dgm:pt modelId="{53BAB820-7AFA-4915-8383-25EE9709C3D4}" type="pres">
      <dgm:prSet presAssocID="{55D87F2B-0565-4DE2-A05A-C7F7B4E3519D}" presName="parTx" presStyleLbl="node1" presStyleIdx="1" presStyleCnt="3">
        <dgm:presLayoutVars>
          <dgm:chMax val="0"/>
          <dgm:chPref val="0"/>
          <dgm:bulletEnabled val="1"/>
        </dgm:presLayoutVars>
      </dgm:prSet>
      <dgm:spPr/>
      <dgm:t>
        <a:bodyPr/>
        <a:lstStyle/>
        <a:p>
          <a:endParaRPr lang="en-US"/>
        </a:p>
      </dgm:t>
    </dgm:pt>
    <dgm:pt modelId="{1F8C0C28-2C23-4045-99B0-935A151E747F}" type="pres">
      <dgm:prSet presAssocID="{55D87F2B-0565-4DE2-A05A-C7F7B4E3519D}" presName="parSh" presStyleLbl="node1" presStyleIdx="2" presStyleCnt="3"/>
      <dgm:spPr/>
      <dgm:t>
        <a:bodyPr/>
        <a:lstStyle/>
        <a:p>
          <a:endParaRPr lang="en-US"/>
        </a:p>
      </dgm:t>
    </dgm:pt>
    <dgm:pt modelId="{08062F45-362E-4587-A4B0-2CAFE6667B21}" type="pres">
      <dgm:prSet presAssocID="{55D87F2B-0565-4DE2-A05A-C7F7B4E3519D}" presName="desTx" presStyleLbl="fgAcc1" presStyleIdx="2" presStyleCnt="3" custScaleX="159193" custLinFactNeighborX="-2259" custLinFactNeighborY="8088">
        <dgm:presLayoutVars>
          <dgm:bulletEnabled val="1"/>
        </dgm:presLayoutVars>
      </dgm:prSet>
      <dgm:spPr/>
      <dgm:t>
        <a:bodyPr/>
        <a:lstStyle/>
        <a:p>
          <a:endParaRPr lang="en-US"/>
        </a:p>
      </dgm:t>
    </dgm:pt>
  </dgm:ptLst>
  <dgm:cxnLst>
    <dgm:cxn modelId="{E124D8EF-077E-4027-9D4C-F975976B33F6}" type="presOf" srcId="{9386AE27-A641-4D00-A162-CAD0250A71C0}" destId="{4E7AB6BE-A035-472D-AFDE-84D096D17354}" srcOrd="1" destOrd="0" presId="urn:microsoft.com/office/officeart/2005/8/layout/process3"/>
    <dgm:cxn modelId="{AFB62C4A-7E06-4631-BF51-6EF6E79888BE}" type="presOf" srcId="{15F78B56-F02E-46E4-B676-B5340EA98518}" destId="{EEEF3E4C-3746-4ED9-97D2-94EA1487BD2E}" srcOrd="0" destOrd="0" presId="urn:microsoft.com/office/officeart/2005/8/layout/process3"/>
    <dgm:cxn modelId="{EA2263AF-8347-4FBF-AEB2-5AA3364B90CA}" type="presOf" srcId="{15F78B56-F02E-46E4-B676-B5340EA98518}" destId="{ADD836F9-1161-40C1-A27F-2B12344B114B}" srcOrd="1" destOrd="0" presId="urn:microsoft.com/office/officeart/2005/8/layout/process3"/>
    <dgm:cxn modelId="{2129C6C8-7C5A-49FF-A581-7DF95CA89F52}" srcId="{DA894B6C-01E1-47D9-99DE-55F0D43CCF5F}" destId="{8F1781E3-F162-4B73-B209-729A67F8ABFB}" srcOrd="0" destOrd="0" parTransId="{83A8566D-DFB1-49D5-8F65-394B61BFA491}" sibTransId="{BD440E33-2592-411D-B334-3C7F81355C31}"/>
    <dgm:cxn modelId="{C303746D-4C8E-4053-834C-E680C28F8D85}" type="presOf" srcId="{52D1031D-87E7-4394-8487-0BCFB51413E3}" destId="{08062F45-362E-4587-A4B0-2CAFE6667B21}" srcOrd="0" destOrd="0" presId="urn:microsoft.com/office/officeart/2005/8/layout/process3"/>
    <dgm:cxn modelId="{E9625DCB-047D-4AEC-B2EF-0F5F0D4A73E4}" type="presOf" srcId="{DA894B6C-01E1-47D9-99DE-55F0D43CCF5F}" destId="{4B8AF847-0CF7-4258-8674-E4FD9CB320AE}" srcOrd="1" destOrd="0" presId="urn:microsoft.com/office/officeart/2005/8/layout/process3"/>
    <dgm:cxn modelId="{FB753CCD-88FC-408D-A380-F0779ECEF12A}" srcId="{15F78B56-F02E-46E4-B676-B5340EA98518}" destId="{87C40AFA-3066-4F9B-9A0B-49245BA2C57B}" srcOrd="0" destOrd="0" parTransId="{6A7D32B4-C5B3-44AA-B0DE-ECCF06738647}" sibTransId="{5D9550B0-284B-4EA7-95FE-621B2E003613}"/>
    <dgm:cxn modelId="{A928EED5-7125-43A2-A621-12B1E0450219}" type="presOf" srcId="{87C40AFA-3066-4F9B-9A0B-49245BA2C57B}" destId="{2027FEF9-3704-4B26-A9F0-23A208AF472C}" srcOrd="0" destOrd="0" presId="urn:microsoft.com/office/officeart/2005/8/layout/process3"/>
    <dgm:cxn modelId="{380813FD-AFC3-4CB9-92AD-71DBBA51DD80}" type="presOf" srcId="{55D87F2B-0565-4DE2-A05A-C7F7B4E3519D}" destId="{53BAB820-7AFA-4915-8383-25EE9709C3D4}" srcOrd="0" destOrd="0" presId="urn:microsoft.com/office/officeart/2005/8/layout/process3"/>
    <dgm:cxn modelId="{77D77BB7-B18A-4658-917F-BB2E415722E3}" type="presOf" srcId="{15639B54-08C7-4C13-8229-DA4E9F80A831}" destId="{1AD59D06-980A-43E0-8A03-1E88A368B168}" srcOrd="1" destOrd="0" presId="urn:microsoft.com/office/officeart/2005/8/layout/process3"/>
    <dgm:cxn modelId="{D564AAC7-AEF4-4C0A-B12E-9670A488394D}" srcId="{E80D5318-A35E-4DCE-B19E-60596424CDF0}" destId="{55D87F2B-0565-4DE2-A05A-C7F7B4E3519D}" srcOrd="2" destOrd="0" parTransId="{FA5AE9E0-12B6-4D64-B9F3-FEAD8B616310}" sibTransId="{50CB117B-29C3-41BB-AF45-72C01D641420}"/>
    <dgm:cxn modelId="{6543114C-F11D-4064-B701-BA55F457E5A7}" type="presOf" srcId="{8F1781E3-F162-4B73-B209-729A67F8ABFB}" destId="{B3330053-FE7E-4289-ABB9-2CF3017AC8B3}" srcOrd="0" destOrd="0" presId="urn:microsoft.com/office/officeart/2005/8/layout/process3"/>
    <dgm:cxn modelId="{FD67F73C-55BF-4CE1-98C9-61059184AC87}" srcId="{55D87F2B-0565-4DE2-A05A-C7F7B4E3519D}" destId="{52D1031D-87E7-4394-8487-0BCFB51413E3}" srcOrd="0" destOrd="0" parTransId="{6505A44A-B679-4BE7-AD8C-9C32553024C5}" sibTransId="{4E5511F3-6E3F-4B59-B3E6-0AB81634DAD0}"/>
    <dgm:cxn modelId="{6D95A54A-53E6-46A6-917E-E1E70A66F21D}" srcId="{E80D5318-A35E-4DCE-B19E-60596424CDF0}" destId="{DA894B6C-01E1-47D9-99DE-55F0D43CCF5F}" srcOrd="1" destOrd="0" parTransId="{EDB7FB69-3128-4CA3-9219-36DB2D5B15FA}" sibTransId="{9386AE27-A641-4D00-A162-CAD0250A71C0}"/>
    <dgm:cxn modelId="{105117B6-5A46-4583-8E1D-69C0C2856934}" type="presOf" srcId="{9386AE27-A641-4D00-A162-CAD0250A71C0}" destId="{1E62B40A-81B8-4DF6-A700-4557756AE7ED}" srcOrd="0" destOrd="0" presId="urn:microsoft.com/office/officeart/2005/8/layout/process3"/>
    <dgm:cxn modelId="{AFD14836-F46A-4CC4-AA62-EAC016D114F8}" type="presOf" srcId="{55D87F2B-0565-4DE2-A05A-C7F7B4E3519D}" destId="{1F8C0C28-2C23-4045-99B0-935A151E747F}" srcOrd="1" destOrd="0" presId="urn:microsoft.com/office/officeart/2005/8/layout/process3"/>
    <dgm:cxn modelId="{7CDC6F18-B117-480D-A42C-79713B0E6733}" type="presOf" srcId="{15639B54-08C7-4C13-8229-DA4E9F80A831}" destId="{BFBFEE5F-2DF1-4E16-9ABA-76AD692D52D8}" srcOrd="0" destOrd="0" presId="urn:microsoft.com/office/officeart/2005/8/layout/process3"/>
    <dgm:cxn modelId="{F7018800-057E-4D0F-8E43-507A4DC3126A}" srcId="{E80D5318-A35E-4DCE-B19E-60596424CDF0}" destId="{15F78B56-F02E-46E4-B676-B5340EA98518}" srcOrd="0" destOrd="0" parTransId="{84BF639E-7550-4FD9-8CFA-2C92EA767D01}" sibTransId="{15639B54-08C7-4C13-8229-DA4E9F80A831}"/>
    <dgm:cxn modelId="{70DB9E9F-D7AF-440B-871E-D6EBB6701C8C}" type="presOf" srcId="{E80D5318-A35E-4DCE-B19E-60596424CDF0}" destId="{A34744A3-D024-4282-9CD8-14053B095358}" srcOrd="0" destOrd="0" presId="urn:microsoft.com/office/officeart/2005/8/layout/process3"/>
    <dgm:cxn modelId="{02DD103F-1EFB-491B-A99F-D0E2C856AEDF}" type="presOf" srcId="{DA894B6C-01E1-47D9-99DE-55F0D43CCF5F}" destId="{E984FFE0-6732-4F7C-B7AB-D0BC2475D0DB}" srcOrd="0" destOrd="0" presId="urn:microsoft.com/office/officeart/2005/8/layout/process3"/>
    <dgm:cxn modelId="{86D1E996-52DF-49C6-8144-AC0368BCA675}" type="presParOf" srcId="{A34744A3-D024-4282-9CD8-14053B095358}" destId="{EBC7FE17-BC3A-4FF2-A830-40D99645CE00}" srcOrd="0" destOrd="0" presId="urn:microsoft.com/office/officeart/2005/8/layout/process3"/>
    <dgm:cxn modelId="{60D2D2EB-2742-4DAC-99B9-288AED2F22B4}" type="presParOf" srcId="{EBC7FE17-BC3A-4FF2-A830-40D99645CE00}" destId="{EEEF3E4C-3746-4ED9-97D2-94EA1487BD2E}" srcOrd="0" destOrd="0" presId="urn:microsoft.com/office/officeart/2005/8/layout/process3"/>
    <dgm:cxn modelId="{D828BCB5-D751-4F21-8958-0E7C687800A7}" type="presParOf" srcId="{EBC7FE17-BC3A-4FF2-A830-40D99645CE00}" destId="{ADD836F9-1161-40C1-A27F-2B12344B114B}" srcOrd="1" destOrd="0" presId="urn:microsoft.com/office/officeart/2005/8/layout/process3"/>
    <dgm:cxn modelId="{E54D4124-E6AB-4015-9977-5F12E3546B46}" type="presParOf" srcId="{EBC7FE17-BC3A-4FF2-A830-40D99645CE00}" destId="{2027FEF9-3704-4B26-A9F0-23A208AF472C}" srcOrd="2" destOrd="0" presId="urn:microsoft.com/office/officeart/2005/8/layout/process3"/>
    <dgm:cxn modelId="{5A321146-9EC8-48C1-973F-8F0A743ACFB1}" type="presParOf" srcId="{A34744A3-D024-4282-9CD8-14053B095358}" destId="{BFBFEE5F-2DF1-4E16-9ABA-76AD692D52D8}" srcOrd="1" destOrd="0" presId="urn:microsoft.com/office/officeart/2005/8/layout/process3"/>
    <dgm:cxn modelId="{1AE2B99B-8397-41AC-9DB9-07D245941153}" type="presParOf" srcId="{BFBFEE5F-2DF1-4E16-9ABA-76AD692D52D8}" destId="{1AD59D06-980A-43E0-8A03-1E88A368B168}" srcOrd="0" destOrd="0" presId="urn:microsoft.com/office/officeart/2005/8/layout/process3"/>
    <dgm:cxn modelId="{6221D535-2619-4288-BDEF-24DD962D885A}" type="presParOf" srcId="{A34744A3-D024-4282-9CD8-14053B095358}" destId="{DAD0620E-FB83-4005-816A-6E69CA31A4D2}" srcOrd="2" destOrd="0" presId="urn:microsoft.com/office/officeart/2005/8/layout/process3"/>
    <dgm:cxn modelId="{8C164C55-5A22-48A5-8B0F-92147C63958B}" type="presParOf" srcId="{DAD0620E-FB83-4005-816A-6E69CA31A4D2}" destId="{E984FFE0-6732-4F7C-B7AB-D0BC2475D0DB}" srcOrd="0" destOrd="0" presId="urn:microsoft.com/office/officeart/2005/8/layout/process3"/>
    <dgm:cxn modelId="{5F5756D5-1598-46C3-A8FA-C66BF0651A80}" type="presParOf" srcId="{DAD0620E-FB83-4005-816A-6E69CA31A4D2}" destId="{4B8AF847-0CF7-4258-8674-E4FD9CB320AE}" srcOrd="1" destOrd="0" presId="urn:microsoft.com/office/officeart/2005/8/layout/process3"/>
    <dgm:cxn modelId="{047A59CC-E0A1-44AE-AB85-059D310DF59B}" type="presParOf" srcId="{DAD0620E-FB83-4005-816A-6E69CA31A4D2}" destId="{B3330053-FE7E-4289-ABB9-2CF3017AC8B3}" srcOrd="2" destOrd="0" presId="urn:microsoft.com/office/officeart/2005/8/layout/process3"/>
    <dgm:cxn modelId="{C9291283-5616-43BC-8AAC-2EE0383723BD}" type="presParOf" srcId="{A34744A3-D024-4282-9CD8-14053B095358}" destId="{1E62B40A-81B8-4DF6-A700-4557756AE7ED}" srcOrd="3" destOrd="0" presId="urn:microsoft.com/office/officeart/2005/8/layout/process3"/>
    <dgm:cxn modelId="{773C5EC2-3C49-4A4D-BFF9-51DC70BF31AA}" type="presParOf" srcId="{1E62B40A-81B8-4DF6-A700-4557756AE7ED}" destId="{4E7AB6BE-A035-472D-AFDE-84D096D17354}" srcOrd="0" destOrd="0" presId="urn:microsoft.com/office/officeart/2005/8/layout/process3"/>
    <dgm:cxn modelId="{571061DC-4904-46C3-BB13-49E222B0D337}" type="presParOf" srcId="{A34744A3-D024-4282-9CD8-14053B095358}" destId="{2555C9E7-6B12-46DB-B8C1-71E67E3AF5DB}" srcOrd="4" destOrd="0" presId="urn:microsoft.com/office/officeart/2005/8/layout/process3"/>
    <dgm:cxn modelId="{3CAC5800-82EB-4A2B-B413-6CFC7A0D1B8B}" type="presParOf" srcId="{2555C9E7-6B12-46DB-B8C1-71E67E3AF5DB}" destId="{53BAB820-7AFA-4915-8383-25EE9709C3D4}" srcOrd="0" destOrd="0" presId="urn:microsoft.com/office/officeart/2005/8/layout/process3"/>
    <dgm:cxn modelId="{CDC4B21E-9839-405E-8FEE-292E67138CA7}" type="presParOf" srcId="{2555C9E7-6B12-46DB-B8C1-71E67E3AF5DB}" destId="{1F8C0C28-2C23-4045-99B0-935A151E747F}" srcOrd="1" destOrd="0" presId="urn:microsoft.com/office/officeart/2005/8/layout/process3"/>
    <dgm:cxn modelId="{EF35BA6C-1AA8-4531-82F6-4DBEF7BC9C3A}" type="presParOf" srcId="{2555C9E7-6B12-46DB-B8C1-71E67E3AF5DB}" destId="{08062F45-362E-4587-A4B0-2CAFE6667B21}"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DC85B7-15D3-485F-A813-D41ADE40ADE2}" type="doc">
      <dgm:prSet loTypeId="urn:microsoft.com/office/officeart/2005/8/layout/radial5" loCatId="cycle" qsTypeId="urn:microsoft.com/office/officeart/2005/8/quickstyle/simple2" qsCatId="simple" csTypeId="urn:microsoft.com/office/officeart/2005/8/colors/accent1_2" csCatId="accent1" phldr="1"/>
      <dgm:spPr/>
      <dgm:t>
        <a:bodyPr/>
        <a:lstStyle/>
        <a:p>
          <a:endParaRPr lang="en-US"/>
        </a:p>
      </dgm:t>
    </dgm:pt>
    <dgm:pt modelId="{26D8F510-3CA3-4E45-8E3C-80CC5C980F65}">
      <dgm:prSet phldrT="[Text]"/>
      <dgm:spPr/>
      <dgm:t>
        <a:bodyPr/>
        <a:lstStyle/>
        <a:p>
          <a:endParaRPr lang="en-US" dirty="0">
            <a:solidFill>
              <a:schemeClr val="bg1"/>
            </a:solidFill>
          </a:endParaRPr>
        </a:p>
        <a:p>
          <a:r>
            <a:rPr lang="en-US" dirty="0">
              <a:solidFill>
                <a:schemeClr val="bg1"/>
              </a:solidFill>
            </a:rPr>
            <a:t>Android</a:t>
          </a:r>
        </a:p>
      </dgm:t>
    </dgm:pt>
    <dgm:pt modelId="{6F795D71-DFDC-45FC-8DE9-BBFB08ABE3C9}" type="parTrans" cxnId="{291505FC-13A1-4F45-BC14-9C11E324818A}">
      <dgm:prSet/>
      <dgm:spPr/>
      <dgm:t>
        <a:bodyPr/>
        <a:lstStyle/>
        <a:p>
          <a:endParaRPr lang="en-US"/>
        </a:p>
      </dgm:t>
    </dgm:pt>
    <dgm:pt modelId="{6D01015C-3CE8-47C0-9694-CFF603BE4A2C}" type="sibTrans" cxnId="{291505FC-13A1-4F45-BC14-9C11E324818A}">
      <dgm:prSet/>
      <dgm:spPr/>
      <dgm:t>
        <a:bodyPr/>
        <a:lstStyle/>
        <a:p>
          <a:endParaRPr lang="en-US"/>
        </a:p>
      </dgm:t>
    </dgm:pt>
    <dgm:pt modelId="{B43A00E4-CAD2-461E-B792-34885BCBFDCA}">
      <dgm:prSet phldrT="[Text]" custT="1"/>
      <dgm:spPr/>
      <dgm:t>
        <a:bodyPr/>
        <a:lstStyle/>
        <a:p>
          <a:r>
            <a:rPr lang="en-US" sz="1000" b="1" dirty="0">
              <a:solidFill>
                <a:schemeClr val="bg1"/>
              </a:solidFill>
            </a:rPr>
            <a:t>Open Source</a:t>
          </a:r>
        </a:p>
      </dgm:t>
    </dgm:pt>
    <dgm:pt modelId="{11B16858-EF85-4447-BEF9-2D9EE2E5F335}" type="parTrans" cxnId="{8B11F690-E579-4DEA-A960-697A4AF064D1}">
      <dgm:prSet/>
      <dgm:spPr/>
      <dgm:t>
        <a:bodyPr/>
        <a:lstStyle/>
        <a:p>
          <a:endParaRPr lang="en-US"/>
        </a:p>
      </dgm:t>
    </dgm:pt>
    <dgm:pt modelId="{5EF1C10B-02EB-4923-A23F-331DA84C1F80}" type="sibTrans" cxnId="{8B11F690-E579-4DEA-A960-697A4AF064D1}">
      <dgm:prSet/>
      <dgm:spPr/>
      <dgm:t>
        <a:bodyPr/>
        <a:lstStyle/>
        <a:p>
          <a:endParaRPr lang="en-US"/>
        </a:p>
      </dgm:t>
    </dgm:pt>
    <dgm:pt modelId="{633328EE-62D8-400C-A376-95EBFF7490FA}">
      <dgm:prSet phldrT="[Text]" custT="1"/>
      <dgm:spPr/>
      <dgm:t>
        <a:bodyPr/>
        <a:lstStyle/>
        <a:p>
          <a:r>
            <a:rPr lang="en-US" sz="1000" b="1" dirty="0">
              <a:solidFill>
                <a:schemeClr val="bg1"/>
              </a:solidFill>
            </a:rPr>
            <a:t>Larger Developer and community reach</a:t>
          </a:r>
        </a:p>
      </dgm:t>
    </dgm:pt>
    <dgm:pt modelId="{638343AD-84E9-4047-8554-0ED9F39D8E38}" type="parTrans" cxnId="{B672DD4E-4347-4758-87E7-B318CE13F12F}">
      <dgm:prSet/>
      <dgm:spPr/>
      <dgm:t>
        <a:bodyPr/>
        <a:lstStyle/>
        <a:p>
          <a:endParaRPr lang="en-US"/>
        </a:p>
      </dgm:t>
    </dgm:pt>
    <dgm:pt modelId="{D64CF755-B51D-4DD2-9D97-48750F04D260}" type="sibTrans" cxnId="{B672DD4E-4347-4758-87E7-B318CE13F12F}">
      <dgm:prSet/>
      <dgm:spPr/>
      <dgm:t>
        <a:bodyPr/>
        <a:lstStyle/>
        <a:p>
          <a:endParaRPr lang="en-US"/>
        </a:p>
      </dgm:t>
    </dgm:pt>
    <dgm:pt modelId="{067E504D-FC0C-4E97-8162-E1AC3B678B06}">
      <dgm:prSet phldrT="[Text]" custT="1"/>
      <dgm:spPr/>
      <dgm:t>
        <a:bodyPr/>
        <a:lstStyle/>
        <a:p>
          <a:r>
            <a:rPr lang="en-US" sz="1000" b="1" dirty="0">
              <a:solidFill>
                <a:schemeClr val="bg1"/>
              </a:solidFill>
            </a:rPr>
            <a:t>Rich development Environment</a:t>
          </a:r>
        </a:p>
      </dgm:t>
    </dgm:pt>
    <dgm:pt modelId="{4A48C8D7-CE5E-4E63-9EA0-C64A627AA6F4}" type="parTrans" cxnId="{0EDD33F6-11CD-4FFA-B490-CC90953DFC5F}">
      <dgm:prSet/>
      <dgm:spPr/>
      <dgm:t>
        <a:bodyPr/>
        <a:lstStyle/>
        <a:p>
          <a:endParaRPr lang="en-US"/>
        </a:p>
      </dgm:t>
    </dgm:pt>
    <dgm:pt modelId="{66A3E439-C24D-493A-A10D-2E307D463300}" type="sibTrans" cxnId="{0EDD33F6-11CD-4FFA-B490-CC90953DFC5F}">
      <dgm:prSet/>
      <dgm:spPr/>
      <dgm:t>
        <a:bodyPr/>
        <a:lstStyle/>
        <a:p>
          <a:endParaRPr lang="en-US"/>
        </a:p>
      </dgm:t>
    </dgm:pt>
    <dgm:pt modelId="{717DAC4C-0B6E-4B65-9B96-2DC24B384A87}">
      <dgm:prSet phldrT="[Text]" custT="1"/>
      <dgm:spPr/>
      <dgm:t>
        <a:bodyPr/>
        <a:lstStyle/>
        <a:p>
          <a:r>
            <a:rPr lang="en-US" sz="1000" b="1" dirty="0">
              <a:solidFill>
                <a:schemeClr val="bg1"/>
              </a:solidFill>
            </a:rPr>
            <a:t>Free SDK ,IDE and emulator</a:t>
          </a:r>
        </a:p>
      </dgm:t>
    </dgm:pt>
    <dgm:pt modelId="{13BCAD5D-7021-446A-8CAA-843840310D45}" type="parTrans" cxnId="{8D5A7DAB-F6D4-4134-84C3-59BD68D1A54A}">
      <dgm:prSet/>
      <dgm:spPr/>
      <dgm:t>
        <a:bodyPr/>
        <a:lstStyle/>
        <a:p>
          <a:endParaRPr lang="en-US"/>
        </a:p>
      </dgm:t>
    </dgm:pt>
    <dgm:pt modelId="{2BAA482E-F65D-4679-9C66-209B87F5FF87}" type="sibTrans" cxnId="{8D5A7DAB-F6D4-4134-84C3-59BD68D1A54A}">
      <dgm:prSet/>
      <dgm:spPr/>
      <dgm:t>
        <a:bodyPr/>
        <a:lstStyle/>
        <a:p>
          <a:endParaRPr lang="en-US"/>
        </a:p>
      </dgm:t>
    </dgm:pt>
    <dgm:pt modelId="{C690CB32-0C00-47A2-A5CB-5644A9AB3559}">
      <dgm:prSet phldrT="[Text]" custT="1"/>
      <dgm:spPr/>
      <dgm:t>
        <a:bodyPr/>
        <a:lstStyle/>
        <a:p>
          <a:r>
            <a:rPr lang="en-US" sz="1000" b="1" dirty="0">
              <a:solidFill>
                <a:schemeClr val="bg1"/>
              </a:solidFill>
            </a:rPr>
            <a:t>Distribute your app anywhere (</a:t>
          </a:r>
          <a:r>
            <a:rPr lang="en-US" sz="1000" b="1" dirty="0" err="1">
              <a:solidFill>
                <a:schemeClr val="bg1"/>
              </a:solidFill>
            </a:rPr>
            <a:t>Playstore</a:t>
          </a:r>
          <a:r>
            <a:rPr lang="en-US" sz="1000" b="1" dirty="0">
              <a:solidFill>
                <a:schemeClr val="bg1"/>
              </a:solidFill>
            </a:rPr>
            <a:t>, </a:t>
          </a:r>
          <a:r>
            <a:rPr lang="en-US" sz="1000" b="1" dirty="0" err="1">
              <a:solidFill>
                <a:schemeClr val="bg1"/>
              </a:solidFill>
            </a:rPr>
            <a:t>Amazon,Appstore</a:t>
          </a:r>
          <a:r>
            <a:rPr lang="en-US" sz="1000" b="1" dirty="0">
              <a:solidFill>
                <a:schemeClr val="bg1"/>
              </a:solidFill>
            </a:rPr>
            <a:t> …)</a:t>
          </a:r>
        </a:p>
      </dgm:t>
    </dgm:pt>
    <dgm:pt modelId="{14F32257-716D-4680-B746-0B68E234A1A2}" type="parTrans" cxnId="{E2B8A0F8-97EC-49BE-979A-99283D30C05C}">
      <dgm:prSet/>
      <dgm:spPr/>
      <dgm:t>
        <a:bodyPr/>
        <a:lstStyle/>
        <a:p>
          <a:endParaRPr lang="en-US"/>
        </a:p>
      </dgm:t>
    </dgm:pt>
    <dgm:pt modelId="{97E96BB7-3539-4A91-A7DC-4D87D62F7012}" type="sibTrans" cxnId="{E2B8A0F8-97EC-49BE-979A-99283D30C05C}">
      <dgm:prSet/>
      <dgm:spPr/>
      <dgm:t>
        <a:bodyPr/>
        <a:lstStyle/>
        <a:p>
          <a:endParaRPr lang="en-US"/>
        </a:p>
      </dgm:t>
    </dgm:pt>
    <dgm:pt modelId="{E068E9F6-B5F5-43E9-9BFB-AEF59BB948BC}" type="pres">
      <dgm:prSet presAssocID="{A1DC85B7-15D3-485F-A813-D41ADE40ADE2}" presName="Name0" presStyleCnt="0">
        <dgm:presLayoutVars>
          <dgm:chMax val="1"/>
          <dgm:dir/>
          <dgm:animLvl val="ctr"/>
          <dgm:resizeHandles val="exact"/>
        </dgm:presLayoutVars>
      </dgm:prSet>
      <dgm:spPr/>
      <dgm:t>
        <a:bodyPr/>
        <a:lstStyle/>
        <a:p>
          <a:endParaRPr lang="en-US"/>
        </a:p>
      </dgm:t>
    </dgm:pt>
    <dgm:pt modelId="{8106D7EC-C8C6-4771-A8CC-5A64EC5F7BC4}" type="pres">
      <dgm:prSet presAssocID="{26D8F510-3CA3-4E45-8E3C-80CC5C980F65}" presName="centerShape" presStyleLbl="node0" presStyleIdx="0" presStyleCnt="1"/>
      <dgm:spPr/>
      <dgm:t>
        <a:bodyPr/>
        <a:lstStyle/>
        <a:p>
          <a:endParaRPr lang="en-US"/>
        </a:p>
      </dgm:t>
    </dgm:pt>
    <dgm:pt modelId="{46F5B0CB-20A1-40A1-828E-8D8C3282D963}" type="pres">
      <dgm:prSet presAssocID="{11B16858-EF85-4447-BEF9-2D9EE2E5F335}" presName="parTrans" presStyleLbl="sibTrans2D1" presStyleIdx="0" presStyleCnt="5"/>
      <dgm:spPr/>
      <dgm:t>
        <a:bodyPr/>
        <a:lstStyle/>
        <a:p>
          <a:endParaRPr lang="en-US"/>
        </a:p>
      </dgm:t>
    </dgm:pt>
    <dgm:pt modelId="{40BE188A-D6E1-4E2E-AA2B-76FD9106D2D4}" type="pres">
      <dgm:prSet presAssocID="{11B16858-EF85-4447-BEF9-2D9EE2E5F335}" presName="connectorText" presStyleLbl="sibTrans2D1" presStyleIdx="0" presStyleCnt="5"/>
      <dgm:spPr/>
      <dgm:t>
        <a:bodyPr/>
        <a:lstStyle/>
        <a:p>
          <a:endParaRPr lang="en-US"/>
        </a:p>
      </dgm:t>
    </dgm:pt>
    <dgm:pt modelId="{E81336C5-63CA-4B6C-BBB3-7D58A8751DB4}" type="pres">
      <dgm:prSet presAssocID="{B43A00E4-CAD2-461E-B792-34885BCBFDCA}" presName="node" presStyleLbl="node1" presStyleIdx="0" presStyleCnt="5">
        <dgm:presLayoutVars>
          <dgm:bulletEnabled val="1"/>
        </dgm:presLayoutVars>
      </dgm:prSet>
      <dgm:spPr/>
      <dgm:t>
        <a:bodyPr/>
        <a:lstStyle/>
        <a:p>
          <a:endParaRPr lang="en-US"/>
        </a:p>
      </dgm:t>
    </dgm:pt>
    <dgm:pt modelId="{6329EE1E-ED48-452A-BFE7-A671CD7DD74D}" type="pres">
      <dgm:prSet presAssocID="{638343AD-84E9-4047-8554-0ED9F39D8E38}" presName="parTrans" presStyleLbl="sibTrans2D1" presStyleIdx="1" presStyleCnt="5"/>
      <dgm:spPr/>
      <dgm:t>
        <a:bodyPr/>
        <a:lstStyle/>
        <a:p>
          <a:endParaRPr lang="en-US"/>
        </a:p>
      </dgm:t>
    </dgm:pt>
    <dgm:pt modelId="{92A0FEC2-5226-4E2A-9C52-4FD2F2AE400E}" type="pres">
      <dgm:prSet presAssocID="{638343AD-84E9-4047-8554-0ED9F39D8E38}" presName="connectorText" presStyleLbl="sibTrans2D1" presStyleIdx="1" presStyleCnt="5"/>
      <dgm:spPr/>
      <dgm:t>
        <a:bodyPr/>
        <a:lstStyle/>
        <a:p>
          <a:endParaRPr lang="en-US"/>
        </a:p>
      </dgm:t>
    </dgm:pt>
    <dgm:pt modelId="{85D8B5E2-5A7D-4C41-A749-C7A34616274F}" type="pres">
      <dgm:prSet presAssocID="{633328EE-62D8-400C-A376-95EBFF7490FA}" presName="node" presStyleLbl="node1" presStyleIdx="1" presStyleCnt="5">
        <dgm:presLayoutVars>
          <dgm:bulletEnabled val="1"/>
        </dgm:presLayoutVars>
      </dgm:prSet>
      <dgm:spPr/>
      <dgm:t>
        <a:bodyPr/>
        <a:lstStyle/>
        <a:p>
          <a:endParaRPr lang="en-US"/>
        </a:p>
      </dgm:t>
    </dgm:pt>
    <dgm:pt modelId="{F25B76C0-2CE8-42DD-9123-971F35F36F2E}" type="pres">
      <dgm:prSet presAssocID="{4A48C8D7-CE5E-4E63-9EA0-C64A627AA6F4}" presName="parTrans" presStyleLbl="sibTrans2D1" presStyleIdx="2" presStyleCnt="5"/>
      <dgm:spPr/>
      <dgm:t>
        <a:bodyPr/>
        <a:lstStyle/>
        <a:p>
          <a:endParaRPr lang="en-US"/>
        </a:p>
      </dgm:t>
    </dgm:pt>
    <dgm:pt modelId="{D48F12C0-FCB0-438B-B398-E49665797047}" type="pres">
      <dgm:prSet presAssocID="{4A48C8D7-CE5E-4E63-9EA0-C64A627AA6F4}" presName="connectorText" presStyleLbl="sibTrans2D1" presStyleIdx="2" presStyleCnt="5"/>
      <dgm:spPr/>
      <dgm:t>
        <a:bodyPr/>
        <a:lstStyle/>
        <a:p>
          <a:endParaRPr lang="en-US"/>
        </a:p>
      </dgm:t>
    </dgm:pt>
    <dgm:pt modelId="{BB477218-6907-4BE4-BA13-C9D6DDC68CF7}" type="pres">
      <dgm:prSet presAssocID="{067E504D-FC0C-4E97-8162-E1AC3B678B06}" presName="node" presStyleLbl="node1" presStyleIdx="2" presStyleCnt="5">
        <dgm:presLayoutVars>
          <dgm:bulletEnabled val="1"/>
        </dgm:presLayoutVars>
      </dgm:prSet>
      <dgm:spPr/>
      <dgm:t>
        <a:bodyPr/>
        <a:lstStyle/>
        <a:p>
          <a:endParaRPr lang="en-US"/>
        </a:p>
      </dgm:t>
    </dgm:pt>
    <dgm:pt modelId="{FEED0607-7C3F-4A8A-94E5-8D0B6C2A4CD1}" type="pres">
      <dgm:prSet presAssocID="{13BCAD5D-7021-446A-8CAA-843840310D45}" presName="parTrans" presStyleLbl="sibTrans2D1" presStyleIdx="3" presStyleCnt="5"/>
      <dgm:spPr/>
      <dgm:t>
        <a:bodyPr/>
        <a:lstStyle/>
        <a:p>
          <a:endParaRPr lang="en-US"/>
        </a:p>
      </dgm:t>
    </dgm:pt>
    <dgm:pt modelId="{498EE15F-75DE-442F-9FD6-2A4C37ACB00B}" type="pres">
      <dgm:prSet presAssocID="{13BCAD5D-7021-446A-8CAA-843840310D45}" presName="connectorText" presStyleLbl="sibTrans2D1" presStyleIdx="3" presStyleCnt="5"/>
      <dgm:spPr/>
      <dgm:t>
        <a:bodyPr/>
        <a:lstStyle/>
        <a:p>
          <a:endParaRPr lang="en-US"/>
        </a:p>
      </dgm:t>
    </dgm:pt>
    <dgm:pt modelId="{F227DCDE-6572-4F89-8BDB-95730FE9C2AE}" type="pres">
      <dgm:prSet presAssocID="{717DAC4C-0B6E-4B65-9B96-2DC24B384A87}" presName="node" presStyleLbl="node1" presStyleIdx="3" presStyleCnt="5">
        <dgm:presLayoutVars>
          <dgm:bulletEnabled val="1"/>
        </dgm:presLayoutVars>
      </dgm:prSet>
      <dgm:spPr/>
      <dgm:t>
        <a:bodyPr/>
        <a:lstStyle/>
        <a:p>
          <a:endParaRPr lang="en-US"/>
        </a:p>
      </dgm:t>
    </dgm:pt>
    <dgm:pt modelId="{23AE2F95-1783-47C5-A83F-69972ECEB746}" type="pres">
      <dgm:prSet presAssocID="{14F32257-716D-4680-B746-0B68E234A1A2}" presName="parTrans" presStyleLbl="sibTrans2D1" presStyleIdx="4" presStyleCnt="5"/>
      <dgm:spPr/>
      <dgm:t>
        <a:bodyPr/>
        <a:lstStyle/>
        <a:p>
          <a:endParaRPr lang="en-US"/>
        </a:p>
      </dgm:t>
    </dgm:pt>
    <dgm:pt modelId="{1687B81A-E77D-4D8F-9790-353E2F9022C5}" type="pres">
      <dgm:prSet presAssocID="{14F32257-716D-4680-B746-0B68E234A1A2}" presName="connectorText" presStyleLbl="sibTrans2D1" presStyleIdx="4" presStyleCnt="5"/>
      <dgm:spPr/>
      <dgm:t>
        <a:bodyPr/>
        <a:lstStyle/>
        <a:p>
          <a:endParaRPr lang="en-US"/>
        </a:p>
      </dgm:t>
    </dgm:pt>
    <dgm:pt modelId="{4EBF21CF-6788-4E15-BBE0-9092668D5E1A}" type="pres">
      <dgm:prSet presAssocID="{C690CB32-0C00-47A2-A5CB-5644A9AB3559}" presName="node" presStyleLbl="node1" presStyleIdx="4" presStyleCnt="5">
        <dgm:presLayoutVars>
          <dgm:bulletEnabled val="1"/>
        </dgm:presLayoutVars>
      </dgm:prSet>
      <dgm:spPr/>
      <dgm:t>
        <a:bodyPr/>
        <a:lstStyle/>
        <a:p>
          <a:endParaRPr lang="en-US"/>
        </a:p>
      </dgm:t>
    </dgm:pt>
  </dgm:ptLst>
  <dgm:cxnLst>
    <dgm:cxn modelId="{6940307A-5442-4129-820C-415F4F601828}" type="presOf" srcId="{A1DC85B7-15D3-485F-A813-D41ADE40ADE2}" destId="{E068E9F6-B5F5-43E9-9BFB-AEF59BB948BC}" srcOrd="0" destOrd="0" presId="urn:microsoft.com/office/officeart/2005/8/layout/radial5"/>
    <dgm:cxn modelId="{347EEB28-F19B-40A8-B506-E80B32DCC1E3}" type="presOf" srcId="{4A48C8D7-CE5E-4E63-9EA0-C64A627AA6F4}" destId="{F25B76C0-2CE8-42DD-9123-971F35F36F2E}" srcOrd="0" destOrd="0" presId="urn:microsoft.com/office/officeart/2005/8/layout/radial5"/>
    <dgm:cxn modelId="{E570DBEC-C159-4CD4-9A86-7657A258EE1A}" type="presOf" srcId="{14F32257-716D-4680-B746-0B68E234A1A2}" destId="{23AE2F95-1783-47C5-A83F-69972ECEB746}" srcOrd="0" destOrd="0" presId="urn:microsoft.com/office/officeart/2005/8/layout/radial5"/>
    <dgm:cxn modelId="{D3AE2EBB-BA56-45BC-AC48-8D539121C203}" type="presOf" srcId="{26D8F510-3CA3-4E45-8E3C-80CC5C980F65}" destId="{8106D7EC-C8C6-4771-A8CC-5A64EC5F7BC4}" srcOrd="0" destOrd="0" presId="urn:microsoft.com/office/officeart/2005/8/layout/radial5"/>
    <dgm:cxn modelId="{AE356A43-41D5-47B2-A11D-9ABBB24C3B8A}" type="presOf" srcId="{067E504D-FC0C-4E97-8162-E1AC3B678B06}" destId="{BB477218-6907-4BE4-BA13-C9D6DDC68CF7}" srcOrd="0" destOrd="0" presId="urn:microsoft.com/office/officeart/2005/8/layout/radial5"/>
    <dgm:cxn modelId="{4658E3F2-93CB-4CCA-BB43-535996324CB7}" type="presOf" srcId="{11B16858-EF85-4447-BEF9-2D9EE2E5F335}" destId="{40BE188A-D6E1-4E2E-AA2B-76FD9106D2D4}" srcOrd="1" destOrd="0" presId="urn:microsoft.com/office/officeart/2005/8/layout/radial5"/>
    <dgm:cxn modelId="{B672DD4E-4347-4758-87E7-B318CE13F12F}" srcId="{26D8F510-3CA3-4E45-8E3C-80CC5C980F65}" destId="{633328EE-62D8-400C-A376-95EBFF7490FA}" srcOrd="1" destOrd="0" parTransId="{638343AD-84E9-4047-8554-0ED9F39D8E38}" sibTransId="{D64CF755-B51D-4DD2-9D97-48750F04D260}"/>
    <dgm:cxn modelId="{8D5A7DAB-F6D4-4134-84C3-59BD68D1A54A}" srcId="{26D8F510-3CA3-4E45-8E3C-80CC5C980F65}" destId="{717DAC4C-0B6E-4B65-9B96-2DC24B384A87}" srcOrd="3" destOrd="0" parTransId="{13BCAD5D-7021-446A-8CAA-843840310D45}" sibTransId="{2BAA482E-F65D-4679-9C66-209B87F5FF87}"/>
    <dgm:cxn modelId="{0EDD33F6-11CD-4FFA-B490-CC90953DFC5F}" srcId="{26D8F510-3CA3-4E45-8E3C-80CC5C980F65}" destId="{067E504D-FC0C-4E97-8162-E1AC3B678B06}" srcOrd="2" destOrd="0" parTransId="{4A48C8D7-CE5E-4E63-9EA0-C64A627AA6F4}" sibTransId="{66A3E439-C24D-493A-A10D-2E307D463300}"/>
    <dgm:cxn modelId="{0D3EF4E5-ECA8-40F4-AB31-6408C2DF12F5}" type="presOf" srcId="{4A48C8D7-CE5E-4E63-9EA0-C64A627AA6F4}" destId="{D48F12C0-FCB0-438B-B398-E49665797047}" srcOrd="1" destOrd="0" presId="urn:microsoft.com/office/officeart/2005/8/layout/radial5"/>
    <dgm:cxn modelId="{8BC64F69-E2F7-49A7-B39A-29502F06D9AB}" type="presOf" srcId="{14F32257-716D-4680-B746-0B68E234A1A2}" destId="{1687B81A-E77D-4D8F-9790-353E2F9022C5}" srcOrd="1" destOrd="0" presId="urn:microsoft.com/office/officeart/2005/8/layout/radial5"/>
    <dgm:cxn modelId="{E2B8A0F8-97EC-49BE-979A-99283D30C05C}" srcId="{26D8F510-3CA3-4E45-8E3C-80CC5C980F65}" destId="{C690CB32-0C00-47A2-A5CB-5644A9AB3559}" srcOrd="4" destOrd="0" parTransId="{14F32257-716D-4680-B746-0B68E234A1A2}" sibTransId="{97E96BB7-3539-4A91-A7DC-4D87D62F7012}"/>
    <dgm:cxn modelId="{AE8AC708-0BDE-49C0-AA19-A5FF29115850}" type="presOf" srcId="{638343AD-84E9-4047-8554-0ED9F39D8E38}" destId="{92A0FEC2-5226-4E2A-9C52-4FD2F2AE400E}" srcOrd="1" destOrd="0" presId="urn:microsoft.com/office/officeart/2005/8/layout/radial5"/>
    <dgm:cxn modelId="{BEFE1359-CBBF-4895-A739-0B195079C0D3}" type="presOf" srcId="{B43A00E4-CAD2-461E-B792-34885BCBFDCA}" destId="{E81336C5-63CA-4B6C-BBB3-7D58A8751DB4}" srcOrd="0" destOrd="0" presId="urn:microsoft.com/office/officeart/2005/8/layout/radial5"/>
    <dgm:cxn modelId="{99CB1D98-7C24-4977-85B9-4F7EBF9CA5AA}" type="presOf" srcId="{11B16858-EF85-4447-BEF9-2D9EE2E5F335}" destId="{46F5B0CB-20A1-40A1-828E-8D8C3282D963}" srcOrd="0" destOrd="0" presId="urn:microsoft.com/office/officeart/2005/8/layout/radial5"/>
    <dgm:cxn modelId="{03E1BEDA-585A-4D34-BFB0-D9C02A9A27AB}" type="presOf" srcId="{717DAC4C-0B6E-4B65-9B96-2DC24B384A87}" destId="{F227DCDE-6572-4F89-8BDB-95730FE9C2AE}" srcOrd="0" destOrd="0" presId="urn:microsoft.com/office/officeart/2005/8/layout/radial5"/>
    <dgm:cxn modelId="{8B11F690-E579-4DEA-A960-697A4AF064D1}" srcId="{26D8F510-3CA3-4E45-8E3C-80CC5C980F65}" destId="{B43A00E4-CAD2-461E-B792-34885BCBFDCA}" srcOrd="0" destOrd="0" parTransId="{11B16858-EF85-4447-BEF9-2D9EE2E5F335}" sibTransId="{5EF1C10B-02EB-4923-A23F-331DA84C1F80}"/>
    <dgm:cxn modelId="{55D7C370-5E1F-448C-B2A8-9532988F0439}" type="presOf" srcId="{638343AD-84E9-4047-8554-0ED9F39D8E38}" destId="{6329EE1E-ED48-452A-BFE7-A671CD7DD74D}" srcOrd="0" destOrd="0" presId="urn:microsoft.com/office/officeart/2005/8/layout/radial5"/>
    <dgm:cxn modelId="{D4BBB561-2087-4D49-92CD-5991C936E49D}" type="presOf" srcId="{13BCAD5D-7021-446A-8CAA-843840310D45}" destId="{FEED0607-7C3F-4A8A-94E5-8D0B6C2A4CD1}" srcOrd="0" destOrd="0" presId="urn:microsoft.com/office/officeart/2005/8/layout/radial5"/>
    <dgm:cxn modelId="{EAFA7AA6-7807-472C-B90A-76220E23BD8F}" type="presOf" srcId="{13BCAD5D-7021-446A-8CAA-843840310D45}" destId="{498EE15F-75DE-442F-9FD6-2A4C37ACB00B}" srcOrd="1" destOrd="0" presId="urn:microsoft.com/office/officeart/2005/8/layout/radial5"/>
    <dgm:cxn modelId="{3546C30E-1EB8-4F0E-8E38-26557A481D49}" type="presOf" srcId="{C690CB32-0C00-47A2-A5CB-5644A9AB3559}" destId="{4EBF21CF-6788-4E15-BBE0-9092668D5E1A}" srcOrd="0" destOrd="0" presId="urn:microsoft.com/office/officeart/2005/8/layout/radial5"/>
    <dgm:cxn modelId="{291505FC-13A1-4F45-BC14-9C11E324818A}" srcId="{A1DC85B7-15D3-485F-A813-D41ADE40ADE2}" destId="{26D8F510-3CA3-4E45-8E3C-80CC5C980F65}" srcOrd="0" destOrd="0" parTransId="{6F795D71-DFDC-45FC-8DE9-BBFB08ABE3C9}" sibTransId="{6D01015C-3CE8-47C0-9694-CFF603BE4A2C}"/>
    <dgm:cxn modelId="{BF2F9A38-960D-4589-AF97-54EF93437AA1}" type="presOf" srcId="{633328EE-62D8-400C-A376-95EBFF7490FA}" destId="{85D8B5E2-5A7D-4C41-A749-C7A34616274F}" srcOrd="0" destOrd="0" presId="urn:microsoft.com/office/officeart/2005/8/layout/radial5"/>
    <dgm:cxn modelId="{8AD89319-26F2-4A68-9D84-82745A60DCE5}" type="presParOf" srcId="{E068E9F6-B5F5-43E9-9BFB-AEF59BB948BC}" destId="{8106D7EC-C8C6-4771-A8CC-5A64EC5F7BC4}" srcOrd="0" destOrd="0" presId="urn:microsoft.com/office/officeart/2005/8/layout/radial5"/>
    <dgm:cxn modelId="{E0BE3BD9-4B72-4366-9FEE-46CE39033302}" type="presParOf" srcId="{E068E9F6-B5F5-43E9-9BFB-AEF59BB948BC}" destId="{46F5B0CB-20A1-40A1-828E-8D8C3282D963}" srcOrd="1" destOrd="0" presId="urn:microsoft.com/office/officeart/2005/8/layout/radial5"/>
    <dgm:cxn modelId="{7FDBE270-240D-4E11-A395-F4D9A22CDE30}" type="presParOf" srcId="{46F5B0CB-20A1-40A1-828E-8D8C3282D963}" destId="{40BE188A-D6E1-4E2E-AA2B-76FD9106D2D4}" srcOrd="0" destOrd="0" presId="urn:microsoft.com/office/officeart/2005/8/layout/radial5"/>
    <dgm:cxn modelId="{C091CB01-3CCB-4E6A-A35F-84223D8694CA}" type="presParOf" srcId="{E068E9F6-B5F5-43E9-9BFB-AEF59BB948BC}" destId="{E81336C5-63CA-4B6C-BBB3-7D58A8751DB4}" srcOrd="2" destOrd="0" presId="urn:microsoft.com/office/officeart/2005/8/layout/radial5"/>
    <dgm:cxn modelId="{D640A114-4DF6-4BF8-A1FA-1B87D6D906A5}" type="presParOf" srcId="{E068E9F6-B5F5-43E9-9BFB-AEF59BB948BC}" destId="{6329EE1E-ED48-452A-BFE7-A671CD7DD74D}" srcOrd="3" destOrd="0" presId="urn:microsoft.com/office/officeart/2005/8/layout/radial5"/>
    <dgm:cxn modelId="{1152F8EF-4A79-4C08-ABA3-1D4EBA3500D1}" type="presParOf" srcId="{6329EE1E-ED48-452A-BFE7-A671CD7DD74D}" destId="{92A0FEC2-5226-4E2A-9C52-4FD2F2AE400E}" srcOrd="0" destOrd="0" presId="urn:microsoft.com/office/officeart/2005/8/layout/radial5"/>
    <dgm:cxn modelId="{F858702A-2591-4ADD-AF9D-0402854755EF}" type="presParOf" srcId="{E068E9F6-B5F5-43E9-9BFB-AEF59BB948BC}" destId="{85D8B5E2-5A7D-4C41-A749-C7A34616274F}" srcOrd="4" destOrd="0" presId="urn:microsoft.com/office/officeart/2005/8/layout/radial5"/>
    <dgm:cxn modelId="{ED9129BF-B2D0-43AE-B1BF-37F211415426}" type="presParOf" srcId="{E068E9F6-B5F5-43E9-9BFB-AEF59BB948BC}" destId="{F25B76C0-2CE8-42DD-9123-971F35F36F2E}" srcOrd="5" destOrd="0" presId="urn:microsoft.com/office/officeart/2005/8/layout/radial5"/>
    <dgm:cxn modelId="{79047DA5-C4EA-4ACA-9CA8-40153C7F109A}" type="presParOf" srcId="{F25B76C0-2CE8-42DD-9123-971F35F36F2E}" destId="{D48F12C0-FCB0-438B-B398-E49665797047}" srcOrd="0" destOrd="0" presId="urn:microsoft.com/office/officeart/2005/8/layout/radial5"/>
    <dgm:cxn modelId="{6CD51B17-CC4E-4589-9867-B5F00F7C4A70}" type="presParOf" srcId="{E068E9F6-B5F5-43E9-9BFB-AEF59BB948BC}" destId="{BB477218-6907-4BE4-BA13-C9D6DDC68CF7}" srcOrd="6" destOrd="0" presId="urn:microsoft.com/office/officeart/2005/8/layout/radial5"/>
    <dgm:cxn modelId="{941D1B0A-B26E-4003-B7AC-25F75F01B561}" type="presParOf" srcId="{E068E9F6-B5F5-43E9-9BFB-AEF59BB948BC}" destId="{FEED0607-7C3F-4A8A-94E5-8D0B6C2A4CD1}" srcOrd="7" destOrd="0" presId="urn:microsoft.com/office/officeart/2005/8/layout/radial5"/>
    <dgm:cxn modelId="{AEFF752F-595F-4505-90B7-BCAC24840FC3}" type="presParOf" srcId="{FEED0607-7C3F-4A8A-94E5-8D0B6C2A4CD1}" destId="{498EE15F-75DE-442F-9FD6-2A4C37ACB00B}" srcOrd="0" destOrd="0" presId="urn:microsoft.com/office/officeart/2005/8/layout/radial5"/>
    <dgm:cxn modelId="{C05F773C-A442-4F98-AD7E-49963229C503}" type="presParOf" srcId="{E068E9F6-B5F5-43E9-9BFB-AEF59BB948BC}" destId="{F227DCDE-6572-4F89-8BDB-95730FE9C2AE}" srcOrd="8" destOrd="0" presId="urn:microsoft.com/office/officeart/2005/8/layout/radial5"/>
    <dgm:cxn modelId="{52643527-541C-4ECF-9C03-494F902404AB}" type="presParOf" srcId="{E068E9F6-B5F5-43E9-9BFB-AEF59BB948BC}" destId="{23AE2F95-1783-47C5-A83F-69972ECEB746}" srcOrd="9" destOrd="0" presId="urn:microsoft.com/office/officeart/2005/8/layout/radial5"/>
    <dgm:cxn modelId="{B3524335-BB2B-4B44-A9E0-B1A58DF17E44}" type="presParOf" srcId="{23AE2F95-1783-47C5-A83F-69972ECEB746}" destId="{1687B81A-E77D-4D8F-9790-353E2F9022C5}" srcOrd="0" destOrd="0" presId="urn:microsoft.com/office/officeart/2005/8/layout/radial5"/>
    <dgm:cxn modelId="{3812B659-5243-46BE-9606-C33858B3B3E0}" type="presParOf" srcId="{E068E9F6-B5F5-43E9-9BFB-AEF59BB948BC}" destId="{4EBF21CF-6788-4E15-BBE0-9092668D5E1A}"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77833A-95D1-46B8-A035-31D3A7DF6BC5}"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B360E64C-F041-457A-A595-EA8C4BD48D66}">
      <dgm:prSet phldrT="[Text]"/>
      <dgm:spPr/>
      <dgm:t>
        <a:bodyPr/>
        <a:lstStyle/>
        <a:p>
          <a:r>
            <a:rPr lang="en-US" b="1" dirty="0">
              <a:solidFill>
                <a:schemeClr val="bg1"/>
              </a:solidFill>
            </a:rPr>
            <a:t>App Database</a:t>
          </a:r>
        </a:p>
      </dgm:t>
    </dgm:pt>
    <dgm:pt modelId="{730F8251-717F-496A-B5AD-F80C16C5A650}" type="parTrans" cxnId="{F7302A4B-9E4B-4520-921E-2E0669709118}">
      <dgm:prSet/>
      <dgm:spPr/>
      <dgm:t>
        <a:bodyPr/>
        <a:lstStyle/>
        <a:p>
          <a:endParaRPr lang="en-US"/>
        </a:p>
      </dgm:t>
    </dgm:pt>
    <dgm:pt modelId="{EB2202E0-0ABE-4FDE-8ED7-B345A1229953}" type="sibTrans" cxnId="{F7302A4B-9E4B-4520-921E-2E0669709118}">
      <dgm:prSet/>
      <dgm:spPr/>
      <dgm:t>
        <a:bodyPr/>
        <a:lstStyle/>
        <a:p>
          <a:endParaRPr lang="en-US"/>
        </a:p>
      </dgm:t>
    </dgm:pt>
    <dgm:pt modelId="{8038A707-2908-47B8-90E6-61226C0AFA2C}">
      <dgm:prSet phldrT="[Text]"/>
      <dgm:spPr/>
      <dgm:t>
        <a:bodyPr/>
        <a:lstStyle/>
        <a:p>
          <a:r>
            <a:rPr lang="en-US" b="1" dirty="0">
              <a:solidFill>
                <a:schemeClr val="bg1"/>
              </a:solidFill>
            </a:rPr>
            <a:t>Update</a:t>
          </a:r>
        </a:p>
      </dgm:t>
    </dgm:pt>
    <dgm:pt modelId="{50157CEC-89A6-44D8-B02B-06C7B6E2FEAC}" type="parTrans" cxnId="{820BEE60-909E-49FB-852F-8507BD84C95B}">
      <dgm:prSet/>
      <dgm:spPr/>
      <dgm:t>
        <a:bodyPr/>
        <a:lstStyle/>
        <a:p>
          <a:endParaRPr lang="en-US"/>
        </a:p>
      </dgm:t>
    </dgm:pt>
    <dgm:pt modelId="{27716CF5-8173-44FC-AF2A-0FD9F23592EB}" type="sibTrans" cxnId="{820BEE60-909E-49FB-852F-8507BD84C95B}">
      <dgm:prSet/>
      <dgm:spPr/>
      <dgm:t>
        <a:bodyPr/>
        <a:lstStyle/>
        <a:p>
          <a:endParaRPr lang="en-US"/>
        </a:p>
      </dgm:t>
    </dgm:pt>
    <dgm:pt modelId="{BC76A0BB-637F-43E1-9E46-B45ED1434296}">
      <dgm:prSet phldrT="[Text]"/>
      <dgm:spPr/>
      <dgm:t>
        <a:bodyPr/>
        <a:lstStyle/>
        <a:p>
          <a:r>
            <a:rPr lang="en-US" b="1" dirty="0">
              <a:solidFill>
                <a:schemeClr val="bg1"/>
              </a:solidFill>
            </a:rPr>
            <a:t>Delete</a:t>
          </a:r>
        </a:p>
      </dgm:t>
    </dgm:pt>
    <dgm:pt modelId="{082FC1EB-D56C-403F-A5C6-2F85755B7ECC}" type="parTrans" cxnId="{BF69DEB7-8D5E-4A54-89A8-9B33EF3B0ED5}">
      <dgm:prSet/>
      <dgm:spPr/>
      <dgm:t>
        <a:bodyPr/>
        <a:lstStyle/>
        <a:p>
          <a:endParaRPr lang="en-US"/>
        </a:p>
      </dgm:t>
    </dgm:pt>
    <dgm:pt modelId="{5D7B7960-50FB-4919-9F7B-3F79959AADAA}" type="sibTrans" cxnId="{BF69DEB7-8D5E-4A54-89A8-9B33EF3B0ED5}">
      <dgm:prSet/>
      <dgm:spPr/>
      <dgm:t>
        <a:bodyPr/>
        <a:lstStyle/>
        <a:p>
          <a:endParaRPr lang="en-US"/>
        </a:p>
      </dgm:t>
    </dgm:pt>
    <dgm:pt modelId="{AD479A99-EAFB-4013-A228-6952F05D1031}">
      <dgm:prSet phldrT="[Text]"/>
      <dgm:spPr/>
      <dgm:t>
        <a:bodyPr/>
        <a:lstStyle/>
        <a:p>
          <a:r>
            <a:rPr lang="en-US" b="1" dirty="0">
              <a:solidFill>
                <a:schemeClr val="bg1"/>
              </a:solidFill>
            </a:rPr>
            <a:t>Fetch</a:t>
          </a:r>
        </a:p>
      </dgm:t>
    </dgm:pt>
    <dgm:pt modelId="{FDD86FB8-1911-40F2-9413-AE8B9B2C14A2}" type="parTrans" cxnId="{261BA3E5-8862-42A6-AA2D-0FF10422376F}">
      <dgm:prSet/>
      <dgm:spPr/>
      <dgm:t>
        <a:bodyPr/>
        <a:lstStyle/>
        <a:p>
          <a:endParaRPr lang="en-US"/>
        </a:p>
      </dgm:t>
    </dgm:pt>
    <dgm:pt modelId="{28BB245E-76A7-4CC8-A40A-78D7D5C93230}" type="sibTrans" cxnId="{261BA3E5-8862-42A6-AA2D-0FF10422376F}">
      <dgm:prSet/>
      <dgm:spPr/>
      <dgm:t>
        <a:bodyPr/>
        <a:lstStyle/>
        <a:p>
          <a:endParaRPr lang="en-US"/>
        </a:p>
      </dgm:t>
    </dgm:pt>
    <dgm:pt modelId="{E4FAD3ED-D555-4D14-B1F7-EE4CCDC4B74A}">
      <dgm:prSet phldrT="[Text]"/>
      <dgm:spPr/>
      <dgm:t>
        <a:bodyPr/>
        <a:lstStyle/>
        <a:p>
          <a:r>
            <a:rPr lang="en-US" b="1" dirty="0">
              <a:solidFill>
                <a:schemeClr val="bg1"/>
              </a:solidFill>
            </a:rPr>
            <a:t>Insert</a:t>
          </a:r>
        </a:p>
      </dgm:t>
    </dgm:pt>
    <dgm:pt modelId="{0FCF4823-AC31-494B-84C0-3E3C6BB9151C}" type="parTrans" cxnId="{3A46B72A-E392-42EA-A6BB-F8BC09FA2659}">
      <dgm:prSet/>
      <dgm:spPr/>
      <dgm:t>
        <a:bodyPr/>
        <a:lstStyle/>
        <a:p>
          <a:endParaRPr lang="en-US"/>
        </a:p>
      </dgm:t>
    </dgm:pt>
    <dgm:pt modelId="{9D5FB0E1-2C93-4272-B9DF-5636A68CB5AE}" type="sibTrans" cxnId="{3A46B72A-E392-42EA-A6BB-F8BC09FA2659}">
      <dgm:prSet/>
      <dgm:spPr/>
      <dgm:t>
        <a:bodyPr/>
        <a:lstStyle/>
        <a:p>
          <a:endParaRPr lang="en-US"/>
        </a:p>
      </dgm:t>
    </dgm:pt>
    <dgm:pt modelId="{D938FE20-87E2-4FC5-8D5E-7FCEA76AE7EF}" type="pres">
      <dgm:prSet presAssocID="{DA77833A-95D1-46B8-A035-31D3A7DF6BC5}" presName="Name0" presStyleCnt="0">
        <dgm:presLayoutVars>
          <dgm:chMax val="1"/>
          <dgm:dir/>
          <dgm:animLvl val="ctr"/>
          <dgm:resizeHandles val="exact"/>
        </dgm:presLayoutVars>
      </dgm:prSet>
      <dgm:spPr/>
      <dgm:t>
        <a:bodyPr/>
        <a:lstStyle/>
        <a:p>
          <a:endParaRPr lang="en-US"/>
        </a:p>
      </dgm:t>
    </dgm:pt>
    <dgm:pt modelId="{2219F60E-5B2E-410D-B345-D6EBB87D66AD}" type="pres">
      <dgm:prSet presAssocID="{B360E64C-F041-457A-A595-EA8C4BD48D66}" presName="centerShape" presStyleLbl="node0" presStyleIdx="0" presStyleCnt="1"/>
      <dgm:spPr/>
      <dgm:t>
        <a:bodyPr/>
        <a:lstStyle/>
        <a:p>
          <a:endParaRPr lang="en-US"/>
        </a:p>
      </dgm:t>
    </dgm:pt>
    <dgm:pt modelId="{8411511E-7438-4468-8898-0BC5A4E455D0}" type="pres">
      <dgm:prSet presAssocID="{50157CEC-89A6-44D8-B02B-06C7B6E2FEAC}" presName="parTrans" presStyleLbl="sibTrans2D1" presStyleIdx="0" presStyleCnt="4"/>
      <dgm:spPr/>
      <dgm:t>
        <a:bodyPr/>
        <a:lstStyle/>
        <a:p>
          <a:endParaRPr lang="en-US"/>
        </a:p>
      </dgm:t>
    </dgm:pt>
    <dgm:pt modelId="{D09C6289-4D24-4A98-85EB-8C8E9DDF945D}" type="pres">
      <dgm:prSet presAssocID="{50157CEC-89A6-44D8-B02B-06C7B6E2FEAC}" presName="connectorText" presStyleLbl="sibTrans2D1" presStyleIdx="0" presStyleCnt="4"/>
      <dgm:spPr/>
      <dgm:t>
        <a:bodyPr/>
        <a:lstStyle/>
        <a:p>
          <a:endParaRPr lang="en-US"/>
        </a:p>
      </dgm:t>
    </dgm:pt>
    <dgm:pt modelId="{EE44CF3B-89B1-45D5-9165-C5985B2C8B5C}" type="pres">
      <dgm:prSet presAssocID="{8038A707-2908-47B8-90E6-61226C0AFA2C}" presName="node" presStyleLbl="node1" presStyleIdx="0" presStyleCnt="4">
        <dgm:presLayoutVars>
          <dgm:bulletEnabled val="1"/>
        </dgm:presLayoutVars>
      </dgm:prSet>
      <dgm:spPr/>
      <dgm:t>
        <a:bodyPr/>
        <a:lstStyle/>
        <a:p>
          <a:endParaRPr lang="en-US"/>
        </a:p>
      </dgm:t>
    </dgm:pt>
    <dgm:pt modelId="{A67EF6A7-9840-4FBE-A0BB-CAEF0B7D42E1}" type="pres">
      <dgm:prSet presAssocID="{082FC1EB-D56C-403F-A5C6-2F85755B7ECC}" presName="parTrans" presStyleLbl="sibTrans2D1" presStyleIdx="1" presStyleCnt="4"/>
      <dgm:spPr/>
      <dgm:t>
        <a:bodyPr/>
        <a:lstStyle/>
        <a:p>
          <a:endParaRPr lang="en-US"/>
        </a:p>
      </dgm:t>
    </dgm:pt>
    <dgm:pt modelId="{61FCA7CA-893A-46FA-9793-8B0F017CA6F5}" type="pres">
      <dgm:prSet presAssocID="{082FC1EB-D56C-403F-A5C6-2F85755B7ECC}" presName="connectorText" presStyleLbl="sibTrans2D1" presStyleIdx="1" presStyleCnt="4"/>
      <dgm:spPr/>
      <dgm:t>
        <a:bodyPr/>
        <a:lstStyle/>
        <a:p>
          <a:endParaRPr lang="en-US"/>
        </a:p>
      </dgm:t>
    </dgm:pt>
    <dgm:pt modelId="{95CF3EB7-7861-47EB-BA77-B23B7A754BEC}" type="pres">
      <dgm:prSet presAssocID="{BC76A0BB-637F-43E1-9E46-B45ED1434296}" presName="node" presStyleLbl="node1" presStyleIdx="1" presStyleCnt="4">
        <dgm:presLayoutVars>
          <dgm:bulletEnabled val="1"/>
        </dgm:presLayoutVars>
      </dgm:prSet>
      <dgm:spPr/>
      <dgm:t>
        <a:bodyPr/>
        <a:lstStyle/>
        <a:p>
          <a:endParaRPr lang="en-US"/>
        </a:p>
      </dgm:t>
    </dgm:pt>
    <dgm:pt modelId="{BBFA364B-04E5-4DEB-A60B-941E4F038E00}" type="pres">
      <dgm:prSet presAssocID="{FDD86FB8-1911-40F2-9413-AE8B9B2C14A2}" presName="parTrans" presStyleLbl="sibTrans2D1" presStyleIdx="2" presStyleCnt="4"/>
      <dgm:spPr/>
      <dgm:t>
        <a:bodyPr/>
        <a:lstStyle/>
        <a:p>
          <a:endParaRPr lang="en-US"/>
        </a:p>
      </dgm:t>
    </dgm:pt>
    <dgm:pt modelId="{2D34FB76-C80B-4FA5-92AD-DB1EC02733DD}" type="pres">
      <dgm:prSet presAssocID="{FDD86FB8-1911-40F2-9413-AE8B9B2C14A2}" presName="connectorText" presStyleLbl="sibTrans2D1" presStyleIdx="2" presStyleCnt="4"/>
      <dgm:spPr/>
      <dgm:t>
        <a:bodyPr/>
        <a:lstStyle/>
        <a:p>
          <a:endParaRPr lang="en-US"/>
        </a:p>
      </dgm:t>
    </dgm:pt>
    <dgm:pt modelId="{41E1F363-6EBC-49C9-BAD1-EB9A00AD988B}" type="pres">
      <dgm:prSet presAssocID="{AD479A99-EAFB-4013-A228-6952F05D1031}" presName="node" presStyleLbl="node1" presStyleIdx="2" presStyleCnt="4">
        <dgm:presLayoutVars>
          <dgm:bulletEnabled val="1"/>
        </dgm:presLayoutVars>
      </dgm:prSet>
      <dgm:spPr/>
      <dgm:t>
        <a:bodyPr/>
        <a:lstStyle/>
        <a:p>
          <a:endParaRPr lang="en-US"/>
        </a:p>
      </dgm:t>
    </dgm:pt>
    <dgm:pt modelId="{F51F7E13-1DB9-4EAE-B129-6DCF87A7B292}" type="pres">
      <dgm:prSet presAssocID="{0FCF4823-AC31-494B-84C0-3E3C6BB9151C}" presName="parTrans" presStyleLbl="sibTrans2D1" presStyleIdx="3" presStyleCnt="4"/>
      <dgm:spPr/>
      <dgm:t>
        <a:bodyPr/>
        <a:lstStyle/>
        <a:p>
          <a:endParaRPr lang="en-US"/>
        </a:p>
      </dgm:t>
    </dgm:pt>
    <dgm:pt modelId="{5891C33D-4F47-4F12-9EB8-C7889CA13495}" type="pres">
      <dgm:prSet presAssocID="{0FCF4823-AC31-494B-84C0-3E3C6BB9151C}" presName="connectorText" presStyleLbl="sibTrans2D1" presStyleIdx="3" presStyleCnt="4"/>
      <dgm:spPr/>
      <dgm:t>
        <a:bodyPr/>
        <a:lstStyle/>
        <a:p>
          <a:endParaRPr lang="en-US"/>
        </a:p>
      </dgm:t>
    </dgm:pt>
    <dgm:pt modelId="{C1CDCE79-2ADE-44EC-B5DE-0BCFE83FE1E4}" type="pres">
      <dgm:prSet presAssocID="{E4FAD3ED-D555-4D14-B1F7-EE4CCDC4B74A}" presName="node" presStyleLbl="node1" presStyleIdx="3" presStyleCnt="4">
        <dgm:presLayoutVars>
          <dgm:bulletEnabled val="1"/>
        </dgm:presLayoutVars>
      </dgm:prSet>
      <dgm:spPr/>
      <dgm:t>
        <a:bodyPr/>
        <a:lstStyle/>
        <a:p>
          <a:endParaRPr lang="en-US"/>
        </a:p>
      </dgm:t>
    </dgm:pt>
  </dgm:ptLst>
  <dgm:cxnLst>
    <dgm:cxn modelId="{820BEE60-909E-49FB-852F-8507BD84C95B}" srcId="{B360E64C-F041-457A-A595-EA8C4BD48D66}" destId="{8038A707-2908-47B8-90E6-61226C0AFA2C}" srcOrd="0" destOrd="0" parTransId="{50157CEC-89A6-44D8-B02B-06C7B6E2FEAC}" sibTransId="{27716CF5-8173-44FC-AF2A-0FD9F23592EB}"/>
    <dgm:cxn modelId="{FCCC9ADC-0A38-4148-899A-5983319FBE3D}" type="presOf" srcId="{E4FAD3ED-D555-4D14-B1F7-EE4CCDC4B74A}" destId="{C1CDCE79-2ADE-44EC-B5DE-0BCFE83FE1E4}" srcOrd="0" destOrd="0" presId="urn:microsoft.com/office/officeart/2005/8/layout/radial5"/>
    <dgm:cxn modelId="{FE15F39D-B3E2-4DCD-976A-D1FC08EC829B}" type="presOf" srcId="{FDD86FB8-1911-40F2-9413-AE8B9B2C14A2}" destId="{BBFA364B-04E5-4DEB-A60B-941E4F038E00}" srcOrd="0" destOrd="0" presId="urn:microsoft.com/office/officeart/2005/8/layout/radial5"/>
    <dgm:cxn modelId="{BF69DEB7-8D5E-4A54-89A8-9B33EF3B0ED5}" srcId="{B360E64C-F041-457A-A595-EA8C4BD48D66}" destId="{BC76A0BB-637F-43E1-9E46-B45ED1434296}" srcOrd="1" destOrd="0" parTransId="{082FC1EB-D56C-403F-A5C6-2F85755B7ECC}" sibTransId="{5D7B7960-50FB-4919-9F7B-3F79959AADAA}"/>
    <dgm:cxn modelId="{3A46B72A-E392-42EA-A6BB-F8BC09FA2659}" srcId="{B360E64C-F041-457A-A595-EA8C4BD48D66}" destId="{E4FAD3ED-D555-4D14-B1F7-EE4CCDC4B74A}" srcOrd="3" destOrd="0" parTransId="{0FCF4823-AC31-494B-84C0-3E3C6BB9151C}" sibTransId="{9D5FB0E1-2C93-4272-B9DF-5636A68CB5AE}"/>
    <dgm:cxn modelId="{261BA3E5-8862-42A6-AA2D-0FF10422376F}" srcId="{B360E64C-F041-457A-A595-EA8C4BD48D66}" destId="{AD479A99-EAFB-4013-A228-6952F05D1031}" srcOrd="2" destOrd="0" parTransId="{FDD86FB8-1911-40F2-9413-AE8B9B2C14A2}" sibTransId="{28BB245E-76A7-4CC8-A40A-78D7D5C93230}"/>
    <dgm:cxn modelId="{F7302A4B-9E4B-4520-921E-2E0669709118}" srcId="{DA77833A-95D1-46B8-A035-31D3A7DF6BC5}" destId="{B360E64C-F041-457A-A595-EA8C4BD48D66}" srcOrd="0" destOrd="0" parTransId="{730F8251-717F-496A-B5AD-F80C16C5A650}" sibTransId="{EB2202E0-0ABE-4FDE-8ED7-B345A1229953}"/>
    <dgm:cxn modelId="{C9C09F36-C473-4622-9877-D2BE88F59042}" type="presOf" srcId="{082FC1EB-D56C-403F-A5C6-2F85755B7ECC}" destId="{61FCA7CA-893A-46FA-9793-8B0F017CA6F5}" srcOrd="1" destOrd="0" presId="urn:microsoft.com/office/officeart/2005/8/layout/radial5"/>
    <dgm:cxn modelId="{C122EFE3-97B7-4E3A-8143-8230E8E7A829}" type="presOf" srcId="{DA77833A-95D1-46B8-A035-31D3A7DF6BC5}" destId="{D938FE20-87E2-4FC5-8D5E-7FCEA76AE7EF}" srcOrd="0" destOrd="0" presId="urn:microsoft.com/office/officeart/2005/8/layout/radial5"/>
    <dgm:cxn modelId="{BEF1E352-E09A-4E43-9EB8-CCD8C1D9B2CB}" type="presOf" srcId="{082FC1EB-D56C-403F-A5C6-2F85755B7ECC}" destId="{A67EF6A7-9840-4FBE-A0BB-CAEF0B7D42E1}" srcOrd="0" destOrd="0" presId="urn:microsoft.com/office/officeart/2005/8/layout/radial5"/>
    <dgm:cxn modelId="{82675630-C665-49E7-899D-DABA0A657E5E}" type="presOf" srcId="{BC76A0BB-637F-43E1-9E46-B45ED1434296}" destId="{95CF3EB7-7861-47EB-BA77-B23B7A754BEC}" srcOrd="0" destOrd="0" presId="urn:microsoft.com/office/officeart/2005/8/layout/radial5"/>
    <dgm:cxn modelId="{7B9CD9DD-2717-4A55-8754-B7288D67F783}" type="presOf" srcId="{AD479A99-EAFB-4013-A228-6952F05D1031}" destId="{41E1F363-6EBC-49C9-BAD1-EB9A00AD988B}" srcOrd="0" destOrd="0" presId="urn:microsoft.com/office/officeart/2005/8/layout/radial5"/>
    <dgm:cxn modelId="{8DA913AF-FC68-4401-8069-EE96F997095F}" type="presOf" srcId="{0FCF4823-AC31-494B-84C0-3E3C6BB9151C}" destId="{F51F7E13-1DB9-4EAE-B129-6DCF87A7B292}" srcOrd="0" destOrd="0" presId="urn:microsoft.com/office/officeart/2005/8/layout/radial5"/>
    <dgm:cxn modelId="{777E4235-C728-4974-A2DA-CE4FB1499BE5}" type="presOf" srcId="{50157CEC-89A6-44D8-B02B-06C7B6E2FEAC}" destId="{D09C6289-4D24-4A98-85EB-8C8E9DDF945D}" srcOrd="1" destOrd="0" presId="urn:microsoft.com/office/officeart/2005/8/layout/radial5"/>
    <dgm:cxn modelId="{D6600550-4F8B-460B-A743-9DF5539EAF85}" type="presOf" srcId="{FDD86FB8-1911-40F2-9413-AE8B9B2C14A2}" destId="{2D34FB76-C80B-4FA5-92AD-DB1EC02733DD}" srcOrd="1" destOrd="0" presId="urn:microsoft.com/office/officeart/2005/8/layout/radial5"/>
    <dgm:cxn modelId="{C54CD0DF-7A47-40CE-AD08-60EE4EF326B4}" type="presOf" srcId="{50157CEC-89A6-44D8-B02B-06C7B6E2FEAC}" destId="{8411511E-7438-4468-8898-0BC5A4E455D0}" srcOrd="0" destOrd="0" presId="urn:microsoft.com/office/officeart/2005/8/layout/radial5"/>
    <dgm:cxn modelId="{9B2A6BA5-15DF-42AD-B0FB-853A61E372A8}" type="presOf" srcId="{0FCF4823-AC31-494B-84C0-3E3C6BB9151C}" destId="{5891C33D-4F47-4F12-9EB8-C7889CA13495}" srcOrd="1" destOrd="0" presId="urn:microsoft.com/office/officeart/2005/8/layout/radial5"/>
    <dgm:cxn modelId="{591B47B8-816E-4D86-B4C1-BE063F85FCDF}" type="presOf" srcId="{B360E64C-F041-457A-A595-EA8C4BD48D66}" destId="{2219F60E-5B2E-410D-B345-D6EBB87D66AD}" srcOrd="0" destOrd="0" presId="urn:microsoft.com/office/officeart/2005/8/layout/radial5"/>
    <dgm:cxn modelId="{410C547B-BFA7-4DD9-8F80-45B545275BE9}" type="presOf" srcId="{8038A707-2908-47B8-90E6-61226C0AFA2C}" destId="{EE44CF3B-89B1-45D5-9165-C5985B2C8B5C}" srcOrd="0" destOrd="0" presId="urn:microsoft.com/office/officeart/2005/8/layout/radial5"/>
    <dgm:cxn modelId="{4951610E-8A15-4503-B890-DD2B577C0E10}" type="presParOf" srcId="{D938FE20-87E2-4FC5-8D5E-7FCEA76AE7EF}" destId="{2219F60E-5B2E-410D-B345-D6EBB87D66AD}" srcOrd="0" destOrd="0" presId="urn:microsoft.com/office/officeart/2005/8/layout/radial5"/>
    <dgm:cxn modelId="{D9743158-DEA3-49A3-9C56-0A83AD9ED19B}" type="presParOf" srcId="{D938FE20-87E2-4FC5-8D5E-7FCEA76AE7EF}" destId="{8411511E-7438-4468-8898-0BC5A4E455D0}" srcOrd="1" destOrd="0" presId="urn:microsoft.com/office/officeart/2005/8/layout/radial5"/>
    <dgm:cxn modelId="{D3428363-F6C4-4C56-AE38-865C6C0C39D1}" type="presParOf" srcId="{8411511E-7438-4468-8898-0BC5A4E455D0}" destId="{D09C6289-4D24-4A98-85EB-8C8E9DDF945D}" srcOrd="0" destOrd="0" presId="urn:microsoft.com/office/officeart/2005/8/layout/radial5"/>
    <dgm:cxn modelId="{09738395-D2A2-4F1A-B399-409BE7FD9BCC}" type="presParOf" srcId="{D938FE20-87E2-4FC5-8D5E-7FCEA76AE7EF}" destId="{EE44CF3B-89B1-45D5-9165-C5985B2C8B5C}" srcOrd="2" destOrd="0" presId="urn:microsoft.com/office/officeart/2005/8/layout/radial5"/>
    <dgm:cxn modelId="{A6E7CAA4-280F-46A2-82C4-DC13EBB32FB7}" type="presParOf" srcId="{D938FE20-87E2-4FC5-8D5E-7FCEA76AE7EF}" destId="{A67EF6A7-9840-4FBE-A0BB-CAEF0B7D42E1}" srcOrd="3" destOrd="0" presId="urn:microsoft.com/office/officeart/2005/8/layout/radial5"/>
    <dgm:cxn modelId="{A7B26B37-A73F-41E6-A637-73D28972DBCD}" type="presParOf" srcId="{A67EF6A7-9840-4FBE-A0BB-CAEF0B7D42E1}" destId="{61FCA7CA-893A-46FA-9793-8B0F017CA6F5}" srcOrd="0" destOrd="0" presId="urn:microsoft.com/office/officeart/2005/8/layout/radial5"/>
    <dgm:cxn modelId="{24458E4E-7B25-4588-891A-A35F4CFD5E40}" type="presParOf" srcId="{D938FE20-87E2-4FC5-8D5E-7FCEA76AE7EF}" destId="{95CF3EB7-7861-47EB-BA77-B23B7A754BEC}" srcOrd="4" destOrd="0" presId="urn:microsoft.com/office/officeart/2005/8/layout/radial5"/>
    <dgm:cxn modelId="{E92BC0AD-9B3B-41C3-A940-108651005455}" type="presParOf" srcId="{D938FE20-87E2-4FC5-8D5E-7FCEA76AE7EF}" destId="{BBFA364B-04E5-4DEB-A60B-941E4F038E00}" srcOrd="5" destOrd="0" presId="urn:microsoft.com/office/officeart/2005/8/layout/radial5"/>
    <dgm:cxn modelId="{8A9D30E5-B8B8-43C0-A7E5-00A2094DADA3}" type="presParOf" srcId="{BBFA364B-04E5-4DEB-A60B-941E4F038E00}" destId="{2D34FB76-C80B-4FA5-92AD-DB1EC02733DD}" srcOrd="0" destOrd="0" presId="urn:microsoft.com/office/officeart/2005/8/layout/radial5"/>
    <dgm:cxn modelId="{35273113-7B6C-4630-92E0-34C373B0B3D1}" type="presParOf" srcId="{D938FE20-87E2-4FC5-8D5E-7FCEA76AE7EF}" destId="{41E1F363-6EBC-49C9-BAD1-EB9A00AD988B}" srcOrd="6" destOrd="0" presId="urn:microsoft.com/office/officeart/2005/8/layout/radial5"/>
    <dgm:cxn modelId="{50A2CB03-0B57-483A-A006-E4F2DA9BFD52}" type="presParOf" srcId="{D938FE20-87E2-4FC5-8D5E-7FCEA76AE7EF}" destId="{F51F7E13-1DB9-4EAE-B129-6DCF87A7B292}" srcOrd="7" destOrd="0" presId="urn:microsoft.com/office/officeart/2005/8/layout/radial5"/>
    <dgm:cxn modelId="{642E91F9-5450-41E2-A01C-E508E2D9DD7F}" type="presParOf" srcId="{F51F7E13-1DB9-4EAE-B129-6DCF87A7B292}" destId="{5891C33D-4F47-4F12-9EB8-C7889CA13495}" srcOrd="0" destOrd="0" presId="urn:microsoft.com/office/officeart/2005/8/layout/radial5"/>
    <dgm:cxn modelId="{B5E4E9B3-C3ED-4BEA-99EE-74BFB5252859}" type="presParOf" srcId="{D938FE20-87E2-4FC5-8D5E-7FCEA76AE7EF}" destId="{C1CDCE79-2ADE-44EC-B5DE-0BCFE83FE1E4}"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836F9-1161-40C1-A27F-2B12344B114B}">
      <dsp:nvSpPr>
        <dsp:cNvPr id="0" name=""/>
        <dsp:cNvSpPr/>
      </dsp:nvSpPr>
      <dsp:spPr>
        <a:xfrm>
          <a:off x="0" y="1483110"/>
          <a:ext cx="1722871" cy="950400"/>
        </a:xfrm>
        <a:prstGeom prst="roundRect">
          <a:avLst>
            <a:gd name="adj" fmla="val 10000"/>
          </a:avLst>
        </a:prstGeom>
        <a:solidFill>
          <a:schemeClr val="accent1">
            <a:lumMod val="60000"/>
            <a:lumOff val="40000"/>
          </a:schemeClr>
        </a:soli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83820" numCol="1" spcCol="1270" anchor="t" anchorCtr="0">
          <a:noAutofit/>
        </a:bodyPr>
        <a:lstStyle/>
        <a:p>
          <a:pPr lvl="0" algn="l" defTabSz="977900">
            <a:lnSpc>
              <a:spcPct val="90000"/>
            </a:lnSpc>
            <a:spcBef>
              <a:spcPct val="0"/>
            </a:spcBef>
            <a:spcAft>
              <a:spcPct val="35000"/>
            </a:spcAft>
          </a:pPr>
          <a:r>
            <a:rPr lang="fr-FR" sz="2200" kern="1200" dirty="0" err="1">
              <a:solidFill>
                <a:schemeClr val="bg1"/>
              </a:solidFill>
            </a:rPr>
            <a:t>Chapter</a:t>
          </a:r>
          <a:r>
            <a:rPr lang="fr-FR" sz="2200" kern="1200" dirty="0">
              <a:solidFill>
                <a:schemeClr val="bg1"/>
              </a:solidFill>
            </a:rPr>
            <a:t> I</a:t>
          </a:r>
        </a:p>
      </dsp:txBody>
      <dsp:txXfrm>
        <a:off x="0" y="1483110"/>
        <a:ext cx="1722871" cy="633600"/>
      </dsp:txXfrm>
    </dsp:sp>
    <dsp:sp modelId="{2027FEF9-3704-4B26-A9F0-23A208AF472C}">
      <dsp:nvSpPr>
        <dsp:cNvPr id="0" name=""/>
        <dsp:cNvSpPr/>
      </dsp:nvSpPr>
      <dsp:spPr>
        <a:xfrm>
          <a:off x="357185" y="2214583"/>
          <a:ext cx="1722871" cy="1267200"/>
        </a:xfrm>
        <a:prstGeom prst="roundRect">
          <a:avLst>
            <a:gd name="adj" fmla="val 10000"/>
          </a:avLst>
        </a:prstGeom>
        <a:solidFill>
          <a:schemeClr val="bg1"/>
        </a:solidFill>
        <a:ln w="12700" cap="flat" cmpd="sng" algn="ctr">
          <a:solidFill>
            <a:srgbClr val="92D050"/>
          </a:solidFill>
          <a:prstDash val="solid"/>
        </a:ln>
        <a:effectLst/>
      </dsp:spPr>
      <dsp:style>
        <a:lnRef idx="1">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228600" lvl="1" indent="-228600" algn="l" defTabSz="977900">
            <a:lnSpc>
              <a:spcPct val="90000"/>
            </a:lnSpc>
            <a:spcBef>
              <a:spcPct val="0"/>
            </a:spcBef>
            <a:spcAft>
              <a:spcPct val="15000"/>
            </a:spcAft>
            <a:buChar char="••"/>
          </a:pPr>
          <a:r>
            <a:rPr lang="fr-FR" sz="2200" kern="1200" dirty="0" err="1">
              <a:solidFill>
                <a:srgbClr val="FF6600"/>
              </a:solidFill>
            </a:rPr>
            <a:t>Android</a:t>
          </a:r>
          <a:r>
            <a:rPr lang="fr-FR" sz="2200" kern="1200" dirty="0">
              <a:solidFill>
                <a:srgbClr val="FF6600"/>
              </a:solidFill>
            </a:rPr>
            <a:t> Basics</a:t>
          </a:r>
        </a:p>
      </dsp:txBody>
      <dsp:txXfrm>
        <a:off x="394300" y="2251698"/>
        <a:ext cx="1648641" cy="1192970"/>
      </dsp:txXfrm>
    </dsp:sp>
    <dsp:sp modelId="{BFBFEE5F-2DF1-4E16-9ABA-76AD692D52D8}">
      <dsp:nvSpPr>
        <dsp:cNvPr id="0" name=""/>
        <dsp:cNvSpPr/>
      </dsp:nvSpPr>
      <dsp:spPr>
        <a:xfrm rot="21594272">
          <a:off x="1985167" y="1583102"/>
          <a:ext cx="556070" cy="428945"/>
        </a:xfrm>
        <a:prstGeom prst="rightArrow">
          <a:avLst>
            <a:gd name="adj1" fmla="val 60000"/>
            <a:gd name="adj2" fmla="val 50000"/>
          </a:avLst>
        </a:prstGeom>
        <a:gradFill rotWithShape="0">
          <a:gsLst>
            <a:gs pos="0">
              <a:schemeClr val="accent3">
                <a:tint val="60000"/>
                <a:hueOff val="0"/>
                <a:satOff val="0"/>
                <a:lumOff val="0"/>
                <a:alphaOff val="0"/>
              </a:schemeClr>
            </a:gs>
            <a:gs pos="100000">
              <a:schemeClr val="accent3">
                <a:tint val="60000"/>
                <a:hueOff val="0"/>
                <a:satOff val="0"/>
                <a:lumOff val="0"/>
                <a:alphaOff val="0"/>
                <a:shade val="48000"/>
                <a:satMod val="180000"/>
                <a:lumMod val="94000"/>
              </a:schemeClr>
            </a:gs>
            <a:gs pos="100000">
              <a:schemeClr val="accent3">
                <a:tint val="60000"/>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FR" sz="1600" kern="1200"/>
        </a:p>
      </dsp:txBody>
      <dsp:txXfrm>
        <a:off x="1985167" y="1668998"/>
        <a:ext cx="427387" cy="257367"/>
      </dsp:txXfrm>
    </dsp:sp>
    <dsp:sp modelId="{4B8AF847-0CF7-4258-8674-E4FD9CB320AE}">
      <dsp:nvSpPr>
        <dsp:cNvPr id="0" name=""/>
        <dsp:cNvSpPr/>
      </dsp:nvSpPr>
      <dsp:spPr>
        <a:xfrm>
          <a:off x="2772058" y="1478492"/>
          <a:ext cx="1722871" cy="950400"/>
        </a:xfrm>
        <a:prstGeom prst="roundRect">
          <a:avLst>
            <a:gd name="adj" fmla="val 10000"/>
          </a:avLst>
        </a:prstGeom>
        <a:solidFill>
          <a:schemeClr val="accent1">
            <a:lumMod val="60000"/>
            <a:lumOff val="40000"/>
          </a:schemeClr>
        </a:soli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83820" numCol="1" spcCol="1270" anchor="t" anchorCtr="0">
          <a:noAutofit/>
        </a:bodyPr>
        <a:lstStyle/>
        <a:p>
          <a:pPr lvl="0" algn="l" defTabSz="977900">
            <a:lnSpc>
              <a:spcPct val="90000"/>
            </a:lnSpc>
            <a:spcBef>
              <a:spcPct val="0"/>
            </a:spcBef>
            <a:spcAft>
              <a:spcPct val="35000"/>
            </a:spcAft>
          </a:pPr>
          <a:r>
            <a:rPr lang="fr-FR" sz="2200" kern="1200" dirty="0" err="1">
              <a:solidFill>
                <a:schemeClr val="bg1"/>
              </a:solidFill>
            </a:rPr>
            <a:t>Chapter</a:t>
          </a:r>
          <a:r>
            <a:rPr lang="fr-FR" sz="2200" kern="1200" dirty="0">
              <a:solidFill>
                <a:schemeClr val="bg1"/>
              </a:solidFill>
            </a:rPr>
            <a:t> II</a:t>
          </a:r>
        </a:p>
      </dsp:txBody>
      <dsp:txXfrm>
        <a:off x="2772058" y="1478492"/>
        <a:ext cx="1722871" cy="633600"/>
      </dsp:txXfrm>
    </dsp:sp>
    <dsp:sp modelId="{B3330053-FE7E-4289-ABB9-2CF3017AC8B3}">
      <dsp:nvSpPr>
        <dsp:cNvPr id="0" name=""/>
        <dsp:cNvSpPr/>
      </dsp:nvSpPr>
      <dsp:spPr>
        <a:xfrm>
          <a:off x="3143267" y="2214583"/>
          <a:ext cx="1722871" cy="1267200"/>
        </a:xfrm>
        <a:prstGeom prst="roundRect">
          <a:avLst>
            <a:gd name="adj" fmla="val 10000"/>
          </a:avLst>
        </a:prstGeom>
        <a:solidFill>
          <a:schemeClr val="bg1">
            <a:alpha val="90000"/>
          </a:schemeClr>
        </a:solidFill>
        <a:ln w="12700" cap="flat" cmpd="sng" algn="ctr">
          <a:solidFill>
            <a:srgbClr val="92D050"/>
          </a:solidFill>
          <a:prstDash val="solid"/>
        </a:ln>
        <a:effectLst/>
      </dsp:spPr>
      <dsp:style>
        <a:lnRef idx="1">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228600" lvl="1" indent="-228600" algn="l" defTabSz="977900">
            <a:lnSpc>
              <a:spcPct val="90000"/>
            </a:lnSpc>
            <a:spcBef>
              <a:spcPct val="0"/>
            </a:spcBef>
            <a:spcAft>
              <a:spcPct val="15000"/>
            </a:spcAft>
            <a:buChar char="••"/>
          </a:pPr>
          <a:r>
            <a:rPr lang="fr-FR" sz="2200" kern="1200" dirty="0">
              <a:solidFill>
                <a:srgbClr val="FF6600"/>
              </a:solidFill>
            </a:rPr>
            <a:t>User Interface</a:t>
          </a:r>
        </a:p>
      </dsp:txBody>
      <dsp:txXfrm>
        <a:off x="3180382" y="2251698"/>
        <a:ext cx="1648641" cy="1192970"/>
      </dsp:txXfrm>
    </dsp:sp>
    <dsp:sp modelId="{1E62B40A-81B8-4DF6-A700-4557756AE7ED}">
      <dsp:nvSpPr>
        <dsp:cNvPr id="0" name=""/>
        <dsp:cNvSpPr/>
      </dsp:nvSpPr>
      <dsp:spPr>
        <a:xfrm>
          <a:off x="4795369" y="1580819"/>
          <a:ext cx="636930" cy="428945"/>
        </a:xfrm>
        <a:prstGeom prst="rightArrow">
          <a:avLst>
            <a:gd name="adj1" fmla="val 60000"/>
            <a:gd name="adj2" fmla="val 50000"/>
          </a:avLst>
        </a:prstGeom>
        <a:gradFill rotWithShape="0">
          <a:gsLst>
            <a:gs pos="0">
              <a:schemeClr val="accent3">
                <a:tint val="60000"/>
                <a:hueOff val="0"/>
                <a:satOff val="0"/>
                <a:lumOff val="0"/>
                <a:alphaOff val="0"/>
              </a:schemeClr>
            </a:gs>
            <a:gs pos="100000">
              <a:schemeClr val="accent3">
                <a:tint val="60000"/>
                <a:hueOff val="0"/>
                <a:satOff val="0"/>
                <a:lumOff val="0"/>
                <a:alphaOff val="0"/>
                <a:shade val="48000"/>
                <a:satMod val="180000"/>
                <a:lumMod val="94000"/>
              </a:schemeClr>
            </a:gs>
            <a:gs pos="100000">
              <a:schemeClr val="accent3">
                <a:tint val="60000"/>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FR" sz="1600" kern="1200"/>
        </a:p>
      </dsp:txBody>
      <dsp:txXfrm>
        <a:off x="4795369" y="1666608"/>
        <a:ext cx="508247" cy="257367"/>
      </dsp:txXfrm>
    </dsp:sp>
    <dsp:sp modelId="{1F8C0C28-2C23-4045-99B0-935A151E747F}">
      <dsp:nvSpPr>
        <dsp:cNvPr id="0" name=""/>
        <dsp:cNvSpPr/>
      </dsp:nvSpPr>
      <dsp:spPr>
        <a:xfrm>
          <a:off x="5696686" y="1478492"/>
          <a:ext cx="1722871" cy="950400"/>
        </a:xfrm>
        <a:prstGeom prst="roundRect">
          <a:avLst>
            <a:gd name="adj" fmla="val 10000"/>
          </a:avLst>
        </a:prstGeom>
        <a:solidFill>
          <a:schemeClr val="accent1">
            <a:lumMod val="60000"/>
            <a:lumOff val="40000"/>
          </a:schemeClr>
        </a:soli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83820" numCol="1" spcCol="1270" anchor="t" anchorCtr="0">
          <a:noAutofit/>
        </a:bodyPr>
        <a:lstStyle/>
        <a:p>
          <a:pPr lvl="0" algn="l" defTabSz="977900">
            <a:lnSpc>
              <a:spcPct val="90000"/>
            </a:lnSpc>
            <a:spcBef>
              <a:spcPct val="0"/>
            </a:spcBef>
            <a:spcAft>
              <a:spcPct val="35000"/>
            </a:spcAft>
          </a:pPr>
          <a:r>
            <a:rPr lang="fr-FR" sz="2200" kern="1200" dirty="0" err="1">
              <a:solidFill>
                <a:schemeClr val="bg1"/>
              </a:solidFill>
            </a:rPr>
            <a:t>Chapter</a:t>
          </a:r>
          <a:r>
            <a:rPr lang="fr-FR" sz="2200" kern="1200" dirty="0">
              <a:solidFill>
                <a:schemeClr val="bg1"/>
              </a:solidFill>
            </a:rPr>
            <a:t> III</a:t>
          </a:r>
        </a:p>
      </dsp:txBody>
      <dsp:txXfrm>
        <a:off x="5696686" y="1478492"/>
        <a:ext cx="1722871" cy="633600"/>
      </dsp:txXfrm>
    </dsp:sp>
    <dsp:sp modelId="{08062F45-362E-4587-A4B0-2CAFE6667B21}">
      <dsp:nvSpPr>
        <dsp:cNvPr id="0" name=""/>
        <dsp:cNvSpPr/>
      </dsp:nvSpPr>
      <dsp:spPr>
        <a:xfrm>
          <a:off x="5500734" y="2214583"/>
          <a:ext cx="2742690" cy="1267200"/>
        </a:xfrm>
        <a:prstGeom prst="roundRect">
          <a:avLst>
            <a:gd name="adj" fmla="val 10000"/>
          </a:avLst>
        </a:prstGeom>
        <a:solidFill>
          <a:schemeClr val="bg1">
            <a:alpha val="90000"/>
          </a:schemeClr>
        </a:solidFill>
        <a:ln w="12700" cap="flat" cmpd="sng" algn="ctr">
          <a:solidFill>
            <a:srgbClr val="92D050"/>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solidFill>
                <a:srgbClr val="FF6600"/>
              </a:solidFill>
            </a:rPr>
            <a:t>Advanced &amp; Useful Concepts (</a:t>
          </a:r>
          <a:r>
            <a:rPr lang="fr-FR" sz="1800" b="0" i="0" kern="1200" dirty="0" err="1">
              <a:solidFill>
                <a:srgbClr val="FF6600"/>
              </a:solidFill>
            </a:rPr>
            <a:t>Practical</a:t>
          </a:r>
          <a:r>
            <a:rPr lang="fr-FR" sz="1800" b="0" i="0" kern="1200" dirty="0">
              <a:solidFill>
                <a:srgbClr val="FF6600"/>
              </a:solidFill>
            </a:rPr>
            <a:t> </a:t>
          </a:r>
          <a:r>
            <a:rPr lang="fr-FR" sz="1800" b="0" i="0" kern="1200" dirty="0" err="1">
              <a:solidFill>
                <a:srgbClr val="FF6600"/>
              </a:solidFill>
            </a:rPr>
            <a:t>Work</a:t>
          </a:r>
          <a:r>
            <a:rPr lang="fr-FR" sz="1800" b="0" i="0" kern="1200" dirty="0">
              <a:solidFill>
                <a:srgbClr val="FF6600"/>
              </a:solidFill>
            </a:rPr>
            <a:t>)</a:t>
          </a:r>
          <a:endParaRPr lang="fr-FR" sz="2100" kern="1200" dirty="0">
            <a:solidFill>
              <a:srgbClr val="FF6600"/>
            </a:solidFill>
          </a:endParaRPr>
        </a:p>
      </dsp:txBody>
      <dsp:txXfrm>
        <a:off x="5537849" y="2251698"/>
        <a:ext cx="2668460" cy="11929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06D7EC-C8C6-4771-A8CC-5A64EC5F7BC4}">
      <dsp:nvSpPr>
        <dsp:cNvPr id="0" name=""/>
        <dsp:cNvSpPr/>
      </dsp:nvSpPr>
      <dsp:spPr>
        <a:xfrm>
          <a:off x="6180004" y="2114331"/>
          <a:ext cx="1508391" cy="1508391"/>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a:outerShdw blurRad="63500" dist="12700" dir="5400000" sx="102000" sy="102000" rotWithShape="0">
            <a:srgbClr val="000000">
              <a:alpha val="32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dirty="0">
            <a:solidFill>
              <a:schemeClr val="bg1"/>
            </a:solidFill>
          </a:endParaRPr>
        </a:p>
        <a:p>
          <a:pPr lvl="0" algn="ctr" defTabSz="889000">
            <a:lnSpc>
              <a:spcPct val="90000"/>
            </a:lnSpc>
            <a:spcBef>
              <a:spcPct val="0"/>
            </a:spcBef>
            <a:spcAft>
              <a:spcPct val="35000"/>
            </a:spcAft>
          </a:pPr>
          <a:r>
            <a:rPr lang="en-US" sz="2000" kern="1200" dirty="0">
              <a:solidFill>
                <a:schemeClr val="bg1"/>
              </a:solidFill>
            </a:rPr>
            <a:t>Android</a:t>
          </a:r>
        </a:p>
      </dsp:txBody>
      <dsp:txXfrm>
        <a:off x="6400903" y="2335230"/>
        <a:ext cx="1066593" cy="1066593"/>
      </dsp:txXfrm>
    </dsp:sp>
    <dsp:sp modelId="{46F5B0CB-20A1-40A1-828E-8D8C3282D963}">
      <dsp:nvSpPr>
        <dsp:cNvPr id="0" name=""/>
        <dsp:cNvSpPr/>
      </dsp:nvSpPr>
      <dsp:spPr>
        <a:xfrm rot="16200000">
          <a:off x="6774663" y="1565922"/>
          <a:ext cx="319073" cy="512853"/>
        </a:xfrm>
        <a:prstGeom prst="rightArrow">
          <a:avLst>
            <a:gd name="adj1" fmla="val 60000"/>
            <a:gd name="adj2" fmla="val 50000"/>
          </a:avLst>
        </a:prstGeom>
        <a:solidFill>
          <a:schemeClr val="accent1">
            <a:tint val="60000"/>
            <a:hueOff val="0"/>
            <a:satOff val="0"/>
            <a:lumOff val="0"/>
            <a:alphaOff val="0"/>
          </a:schemeClr>
        </a:solidFill>
        <a:ln>
          <a:noFill/>
        </a:ln>
        <a:effectLst>
          <a:outerShdw blurRad="63500" dist="12700" dir="5400000" sx="102000" sy="102000" rotWithShape="0">
            <a:srgbClr val="000000">
              <a:alpha val="32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6822524" y="1716354"/>
        <a:ext cx="223351" cy="307711"/>
      </dsp:txXfrm>
    </dsp:sp>
    <dsp:sp modelId="{E81336C5-63CA-4B6C-BBB3-7D58A8751DB4}">
      <dsp:nvSpPr>
        <dsp:cNvPr id="0" name=""/>
        <dsp:cNvSpPr/>
      </dsp:nvSpPr>
      <dsp:spPr>
        <a:xfrm>
          <a:off x="6180004" y="3914"/>
          <a:ext cx="1508391" cy="1508391"/>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a:outerShdw blurRad="63500" dist="12700" dir="5400000" sx="102000" sy="102000" rotWithShape="0">
            <a:srgbClr val="000000">
              <a:alpha val="32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a:solidFill>
                <a:schemeClr val="bg1"/>
              </a:solidFill>
            </a:rPr>
            <a:t>Open Source</a:t>
          </a:r>
        </a:p>
      </dsp:txBody>
      <dsp:txXfrm>
        <a:off x="6400903" y="224813"/>
        <a:ext cx="1066593" cy="1066593"/>
      </dsp:txXfrm>
    </dsp:sp>
    <dsp:sp modelId="{6329EE1E-ED48-452A-BFE7-A671CD7DD74D}">
      <dsp:nvSpPr>
        <dsp:cNvPr id="0" name=""/>
        <dsp:cNvSpPr/>
      </dsp:nvSpPr>
      <dsp:spPr>
        <a:xfrm rot="20520000">
          <a:off x="7769637" y="2288813"/>
          <a:ext cx="319073" cy="512853"/>
        </a:xfrm>
        <a:prstGeom prst="rightArrow">
          <a:avLst>
            <a:gd name="adj1" fmla="val 60000"/>
            <a:gd name="adj2" fmla="val 50000"/>
          </a:avLst>
        </a:prstGeom>
        <a:solidFill>
          <a:schemeClr val="accent1">
            <a:tint val="60000"/>
            <a:hueOff val="0"/>
            <a:satOff val="0"/>
            <a:lumOff val="0"/>
            <a:alphaOff val="0"/>
          </a:schemeClr>
        </a:solidFill>
        <a:ln>
          <a:noFill/>
        </a:ln>
        <a:effectLst>
          <a:outerShdw blurRad="63500" dist="12700" dir="5400000" sx="102000" sy="102000" rotWithShape="0">
            <a:srgbClr val="000000">
              <a:alpha val="32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7771979" y="2406174"/>
        <a:ext cx="223351" cy="307711"/>
      </dsp:txXfrm>
    </dsp:sp>
    <dsp:sp modelId="{85D8B5E2-5A7D-4C41-A749-C7A34616274F}">
      <dsp:nvSpPr>
        <dsp:cNvPr id="0" name=""/>
        <dsp:cNvSpPr/>
      </dsp:nvSpPr>
      <dsp:spPr>
        <a:xfrm>
          <a:off x="8187129" y="1462176"/>
          <a:ext cx="1508391" cy="1508391"/>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a:outerShdw blurRad="63500" dist="12700" dir="5400000" sx="102000" sy="102000" rotWithShape="0">
            <a:srgbClr val="000000">
              <a:alpha val="32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a:solidFill>
                <a:schemeClr val="bg1"/>
              </a:solidFill>
            </a:rPr>
            <a:t>Larger Developer and community reach</a:t>
          </a:r>
        </a:p>
      </dsp:txBody>
      <dsp:txXfrm>
        <a:off x="8408028" y="1683075"/>
        <a:ext cx="1066593" cy="1066593"/>
      </dsp:txXfrm>
    </dsp:sp>
    <dsp:sp modelId="{F25B76C0-2CE8-42DD-9123-971F35F36F2E}">
      <dsp:nvSpPr>
        <dsp:cNvPr id="0" name=""/>
        <dsp:cNvSpPr/>
      </dsp:nvSpPr>
      <dsp:spPr>
        <a:xfrm rot="3240000">
          <a:off x="7389591" y="3458476"/>
          <a:ext cx="319073" cy="512853"/>
        </a:xfrm>
        <a:prstGeom prst="rightArrow">
          <a:avLst>
            <a:gd name="adj1" fmla="val 60000"/>
            <a:gd name="adj2" fmla="val 50000"/>
          </a:avLst>
        </a:prstGeom>
        <a:solidFill>
          <a:schemeClr val="accent1">
            <a:tint val="60000"/>
            <a:hueOff val="0"/>
            <a:satOff val="0"/>
            <a:lumOff val="0"/>
            <a:alphaOff val="0"/>
          </a:schemeClr>
        </a:solidFill>
        <a:ln>
          <a:noFill/>
        </a:ln>
        <a:effectLst>
          <a:outerShdw blurRad="63500" dist="12700" dir="5400000" sx="102000" sy="102000" rotWithShape="0">
            <a:srgbClr val="000000">
              <a:alpha val="32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7409320" y="3522327"/>
        <a:ext cx="223351" cy="307711"/>
      </dsp:txXfrm>
    </dsp:sp>
    <dsp:sp modelId="{BB477218-6907-4BE4-BA13-C9D6DDC68CF7}">
      <dsp:nvSpPr>
        <dsp:cNvPr id="0" name=""/>
        <dsp:cNvSpPr/>
      </dsp:nvSpPr>
      <dsp:spPr>
        <a:xfrm>
          <a:off x="7420476" y="3821694"/>
          <a:ext cx="1508391" cy="1508391"/>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a:outerShdw blurRad="63500" dist="12700" dir="5400000" sx="102000" sy="102000" rotWithShape="0">
            <a:srgbClr val="000000">
              <a:alpha val="32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a:solidFill>
                <a:schemeClr val="bg1"/>
              </a:solidFill>
            </a:rPr>
            <a:t>Rich development Environment</a:t>
          </a:r>
        </a:p>
      </dsp:txBody>
      <dsp:txXfrm>
        <a:off x="7641375" y="4042593"/>
        <a:ext cx="1066593" cy="1066593"/>
      </dsp:txXfrm>
    </dsp:sp>
    <dsp:sp modelId="{FEED0607-7C3F-4A8A-94E5-8D0B6C2A4CD1}">
      <dsp:nvSpPr>
        <dsp:cNvPr id="0" name=""/>
        <dsp:cNvSpPr/>
      </dsp:nvSpPr>
      <dsp:spPr>
        <a:xfrm rot="7560000">
          <a:off x="6159735" y="3458476"/>
          <a:ext cx="319073" cy="512853"/>
        </a:xfrm>
        <a:prstGeom prst="rightArrow">
          <a:avLst>
            <a:gd name="adj1" fmla="val 60000"/>
            <a:gd name="adj2" fmla="val 50000"/>
          </a:avLst>
        </a:prstGeom>
        <a:solidFill>
          <a:schemeClr val="accent1">
            <a:tint val="60000"/>
            <a:hueOff val="0"/>
            <a:satOff val="0"/>
            <a:lumOff val="0"/>
            <a:alphaOff val="0"/>
          </a:schemeClr>
        </a:solidFill>
        <a:ln>
          <a:noFill/>
        </a:ln>
        <a:effectLst>
          <a:outerShdw blurRad="63500" dist="12700" dir="5400000" sx="102000" sy="102000" rotWithShape="0">
            <a:srgbClr val="000000">
              <a:alpha val="32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6235728" y="3522327"/>
        <a:ext cx="223351" cy="307711"/>
      </dsp:txXfrm>
    </dsp:sp>
    <dsp:sp modelId="{F227DCDE-6572-4F89-8BDB-95730FE9C2AE}">
      <dsp:nvSpPr>
        <dsp:cNvPr id="0" name=""/>
        <dsp:cNvSpPr/>
      </dsp:nvSpPr>
      <dsp:spPr>
        <a:xfrm>
          <a:off x="4939532" y="3821694"/>
          <a:ext cx="1508391" cy="1508391"/>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a:outerShdw blurRad="63500" dist="12700" dir="5400000" sx="102000" sy="102000" rotWithShape="0">
            <a:srgbClr val="000000">
              <a:alpha val="32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a:solidFill>
                <a:schemeClr val="bg1"/>
              </a:solidFill>
            </a:rPr>
            <a:t>Free SDK ,IDE and emulator</a:t>
          </a:r>
        </a:p>
      </dsp:txBody>
      <dsp:txXfrm>
        <a:off x="5160431" y="4042593"/>
        <a:ext cx="1066593" cy="1066593"/>
      </dsp:txXfrm>
    </dsp:sp>
    <dsp:sp modelId="{23AE2F95-1783-47C5-A83F-69972ECEB746}">
      <dsp:nvSpPr>
        <dsp:cNvPr id="0" name=""/>
        <dsp:cNvSpPr/>
      </dsp:nvSpPr>
      <dsp:spPr>
        <a:xfrm rot="11880000">
          <a:off x="5779688" y="2288813"/>
          <a:ext cx="319073" cy="512853"/>
        </a:xfrm>
        <a:prstGeom prst="rightArrow">
          <a:avLst>
            <a:gd name="adj1" fmla="val 60000"/>
            <a:gd name="adj2" fmla="val 50000"/>
          </a:avLst>
        </a:prstGeom>
        <a:solidFill>
          <a:schemeClr val="accent1">
            <a:tint val="60000"/>
            <a:hueOff val="0"/>
            <a:satOff val="0"/>
            <a:lumOff val="0"/>
            <a:alphaOff val="0"/>
          </a:schemeClr>
        </a:solidFill>
        <a:ln>
          <a:noFill/>
        </a:ln>
        <a:effectLst>
          <a:outerShdw blurRad="63500" dist="12700" dir="5400000" sx="102000" sy="102000" rotWithShape="0">
            <a:srgbClr val="000000">
              <a:alpha val="32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5873068" y="2406174"/>
        <a:ext cx="223351" cy="307711"/>
      </dsp:txXfrm>
    </dsp:sp>
    <dsp:sp modelId="{4EBF21CF-6788-4E15-BBE0-9092668D5E1A}">
      <dsp:nvSpPr>
        <dsp:cNvPr id="0" name=""/>
        <dsp:cNvSpPr/>
      </dsp:nvSpPr>
      <dsp:spPr>
        <a:xfrm>
          <a:off x="4172878" y="1462176"/>
          <a:ext cx="1508391" cy="1508391"/>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a:outerShdw blurRad="63500" dist="12700" dir="5400000" sx="102000" sy="102000" rotWithShape="0">
            <a:srgbClr val="000000">
              <a:alpha val="32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a:solidFill>
                <a:schemeClr val="bg1"/>
              </a:solidFill>
            </a:rPr>
            <a:t>Distribute your app anywhere (</a:t>
          </a:r>
          <a:r>
            <a:rPr lang="en-US" sz="1000" b="1" kern="1200" dirty="0" err="1">
              <a:solidFill>
                <a:schemeClr val="bg1"/>
              </a:solidFill>
            </a:rPr>
            <a:t>Playstore</a:t>
          </a:r>
          <a:r>
            <a:rPr lang="en-US" sz="1000" b="1" kern="1200" dirty="0">
              <a:solidFill>
                <a:schemeClr val="bg1"/>
              </a:solidFill>
            </a:rPr>
            <a:t>, </a:t>
          </a:r>
          <a:r>
            <a:rPr lang="en-US" sz="1000" b="1" kern="1200" dirty="0" err="1">
              <a:solidFill>
                <a:schemeClr val="bg1"/>
              </a:solidFill>
            </a:rPr>
            <a:t>Amazon,Appstore</a:t>
          </a:r>
          <a:r>
            <a:rPr lang="en-US" sz="1000" b="1" kern="1200" dirty="0">
              <a:solidFill>
                <a:schemeClr val="bg1"/>
              </a:solidFill>
            </a:rPr>
            <a:t> …)</a:t>
          </a:r>
        </a:p>
      </dsp:txBody>
      <dsp:txXfrm>
        <a:off x="4393777" y="1683075"/>
        <a:ext cx="1066593" cy="10665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9F60E-5B2E-410D-B345-D6EBB87D66AD}">
      <dsp:nvSpPr>
        <dsp:cNvPr id="0" name=""/>
        <dsp:cNvSpPr/>
      </dsp:nvSpPr>
      <dsp:spPr>
        <a:xfrm>
          <a:off x="2643322" y="1574145"/>
          <a:ext cx="1123686" cy="112368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solidFill>
                <a:schemeClr val="bg1"/>
              </a:solidFill>
            </a:rPr>
            <a:t>App Database</a:t>
          </a:r>
        </a:p>
      </dsp:txBody>
      <dsp:txXfrm>
        <a:off x="2807882" y="1738705"/>
        <a:ext cx="794566" cy="794566"/>
      </dsp:txXfrm>
    </dsp:sp>
    <dsp:sp modelId="{8411511E-7438-4468-8898-0BC5A4E455D0}">
      <dsp:nvSpPr>
        <dsp:cNvPr id="0" name=""/>
        <dsp:cNvSpPr/>
      </dsp:nvSpPr>
      <dsp:spPr>
        <a:xfrm rot="16200000">
          <a:off x="3086433" y="1165815"/>
          <a:ext cx="237465" cy="3820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3122053" y="1277846"/>
        <a:ext cx="166226" cy="229231"/>
      </dsp:txXfrm>
    </dsp:sp>
    <dsp:sp modelId="{EE44CF3B-89B1-45D5-9165-C5985B2C8B5C}">
      <dsp:nvSpPr>
        <dsp:cNvPr id="0" name=""/>
        <dsp:cNvSpPr/>
      </dsp:nvSpPr>
      <dsp:spPr>
        <a:xfrm>
          <a:off x="2643322" y="2411"/>
          <a:ext cx="1123686" cy="112368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solidFill>
                <a:schemeClr val="bg1"/>
              </a:solidFill>
            </a:rPr>
            <a:t>Update</a:t>
          </a:r>
        </a:p>
      </dsp:txBody>
      <dsp:txXfrm>
        <a:off x="2807882" y="166971"/>
        <a:ext cx="794566" cy="794566"/>
      </dsp:txXfrm>
    </dsp:sp>
    <dsp:sp modelId="{A67EF6A7-9840-4FBE-A0BB-CAEF0B7D42E1}">
      <dsp:nvSpPr>
        <dsp:cNvPr id="0" name=""/>
        <dsp:cNvSpPr/>
      </dsp:nvSpPr>
      <dsp:spPr>
        <a:xfrm>
          <a:off x="3865579" y="1944962"/>
          <a:ext cx="237465" cy="3820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3865579" y="2021373"/>
        <a:ext cx="166226" cy="229231"/>
      </dsp:txXfrm>
    </dsp:sp>
    <dsp:sp modelId="{95CF3EB7-7861-47EB-BA77-B23B7A754BEC}">
      <dsp:nvSpPr>
        <dsp:cNvPr id="0" name=""/>
        <dsp:cNvSpPr/>
      </dsp:nvSpPr>
      <dsp:spPr>
        <a:xfrm>
          <a:off x="4215057" y="1574145"/>
          <a:ext cx="1123686" cy="112368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solidFill>
                <a:schemeClr val="bg1"/>
              </a:solidFill>
            </a:rPr>
            <a:t>Delete</a:t>
          </a:r>
        </a:p>
      </dsp:txBody>
      <dsp:txXfrm>
        <a:off x="4379617" y="1738705"/>
        <a:ext cx="794566" cy="794566"/>
      </dsp:txXfrm>
    </dsp:sp>
    <dsp:sp modelId="{BBFA364B-04E5-4DEB-A60B-941E4F038E00}">
      <dsp:nvSpPr>
        <dsp:cNvPr id="0" name=""/>
        <dsp:cNvSpPr/>
      </dsp:nvSpPr>
      <dsp:spPr>
        <a:xfrm rot="5400000">
          <a:off x="3086433" y="2724108"/>
          <a:ext cx="237465" cy="3820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3122053" y="2764900"/>
        <a:ext cx="166226" cy="229231"/>
      </dsp:txXfrm>
    </dsp:sp>
    <dsp:sp modelId="{41E1F363-6EBC-49C9-BAD1-EB9A00AD988B}">
      <dsp:nvSpPr>
        <dsp:cNvPr id="0" name=""/>
        <dsp:cNvSpPr/>
      </dsp:nvSpPr>
      <dsp:spPr>
        <a:xfrm>
          <a:off x="2643322" y="3145880"/>
          <a:ext cx="1123686" cy="112368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solidFill>
                <a:schemeClr val="bg1"/>
              </a:solidFill>
            </a:rPr>
            <a:t>Fetch</a:t>
          </a:r>
        </a:p>
      </dsp:txBody>
      <dsp:txXfrm>
        <a:off x="2807882" y="3310440"/>
        <a:ext cx="794566" cy="794566"/>
      </dsp:txXfrm>
    </dsp:sp>
    <dsp:sp modelId="{F51F7E13-1DB9-4EAE-B129-6DCF87A7B292}">
      <dsp:nvSpPr>
        <dsp:cNvPr id="0" name=""/>
        <dsp:cNvSpPr/>
      </dsp:nvSpPr>
      <dsp:spPr>
        <a:xfrm rot="10800000">
          <a:off x="2307286" y="1944962"/>
          <a:ext cx="237465" cy="3820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2378525" y="2021373"/>
        <a:ext cx="166226" cy="229231"/>
      </dsp:txXfrm>
    </dsp:sp>
    <dsp:sp modelId="{C1CDCE79-2ADE-44EC-B5DE-0BCFE83FE1E4}">
      <dsp:nvSpPr>
        <dsp:cNvPr id="0" name=""/>
        <dsp:cNvSpPr/>
      </dsp:nvSpPr>
      <dsp:spPr>
        <a:xfrm>
          <a:off x="1071588" y="1574145"/>
          <a:ext cx="1123686" cy="112368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solidFill>
                <a:schemeClr val="bg1"/>
              </a:solidFill>
            </a:rPr>
            <a:t>Insert</a:t>
          </a:r>
        </a:p>
      </dsp:txBody>
      <dsp:txXfrm>
        <a:off x="1236148" y="1738705"/>
        <a:ext cx="794566" cy="794566"/>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A5758C-F7E9-4251-ACE2-AB97C73363B2}" type="datetimeFigureOut">
              <a:rPr lang="en-US" smtClean="0"/>
              <a:t>11/26/2019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66D97B-14F9-4A35-99E3-07D31C9F08A1}" type="slidenum">
              <a:rPr lang="en-US" smtClean="0"/>
              <a:t>‹#›</a:t>
            </a:fld>
            <a:endParaRPr lang="en-US"/>
          </a:p>
        </p:txBody>
      </p:sp>
    </p:spTree>
    <p:extLst>
      <p:ext uri="{BB962C8B-B14F-4D97-AF65-F5344CB8AC3E}">
        <p14:creationId xmlns:p14="http://schemas.microsoft.com/office/powerpoint/2010/main" val="385298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String </a:t>
            </a:r>
            <a:r>
              <a:rPr lang="en-US" sz="1200" kern="1200" dirty="0" err="1" smtClean="0">
                <a:solidFill>
                  <a:schemeClr val="tx1"/>
                </a:solidFill>
                <a:effectLst/>
                <a:latin typeface="+mn-lt"/>
                <a:ea typeface="+mn-ea"/>
                <a:cs typeface="+mn-cs"/>
              </a:rPr>
              <a:t>tolowercase</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rPr>
              <a:t>name.getText</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toString</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toLowerCase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text.setText</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String.valueOf</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tolowercase</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9466D97B-14F9-4A35-99E3-07D31C9F08A1}" type="slidenum">
              <a:rPr lang="en-US" smtClean="0"/>
              <a:t>52</a:t>
            </a:fld>
            <a:endParaRPr lang="en-US"/>
          </a:p>
        </p:txBody>
      </p:sp>
    </p:spTree>
    <p:extLst>
      <p:ext uri="{BB962C8B-B14F-4D97-AF65-F5344CB8AC3E}">
        <p14:creationId xmlns:p14="http://schemas.microsoft.com/office/powerpoint/2010/main" val="3954493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A621FB68-E65E-40C2-A965-5133941DE843}" type="datetimeFigureOut">
              <a:rPr lang="en-US" smtClean="0"/>
              <a:pPr/>
              <a:t>11/26/2019</a:t>
            </a:fld>
            <a:endParaRPr lang="en-US"/>
          </a:p>
        </p:txBody>
      </p:sp>
      <p:sp>
        <p:nvSpPr>
          <p:cNvPr id="16" name="Slide Number Placeholder 15"/>
          <p:cNvSpPr>
            <a:spLocks noGrp="1"/>
          </p:cNvSpPr>
          <p:nvPr>
            <p:ph type="sldNum" sz="quarter" idx="11"/>
          </p:nvPr>
        </p:nvSpPr>
        <p:spPr/>
        <p:txBody>
          <a:bodyPr/>
          <a:lstStyle/>
          <a:p>
            <a:fld id="{40BDADE2-9A23-4FC8-93AE-B198E760E55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21FB68-E65E-40C2-A965-5133941DE843}" type="datetimeFigureOut">
              <a:rPr lang="en-US" smtClean="0"/>
              <a:pPr/>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BDADE2-9A23-4FC8-93AE-B198E760E55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21FB68-E65E-40C2-A965-5133941DE843}" type="datetimeFigureOut">
              <a:rPr lang="en-US" smtClean="0"/>
              <a:pPr/>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BDADE2-9A23-4FC8-93AE-B198E760E55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A621FB68-E65E-40C2-A965-5133941DE843}" type="datetimeFigureOut">
              <a:rPr lang="en-US" smtClean="0"/>
              <a:pPr/>
              <a:t>11/26/2019</a:t>
            </a:fld>
            <a:endParaRPr lang="en-US"/>
          </a:p>
        </p:txBody>
      </p:sp>
      <p:sp>
        <p:nvSpPr>
          <p:cNvPr id="15" name="Slide Number Placeholder 14"/>
          <p:cNvSpPr>
            <a:spLocks noGrp="1"/>
          </p:cNvSpPr>
          <p:nvPr>
            <p:ph type="sldNum" sz="quarter" idx="11"/>
          </p:nvPr>
        </p:nvSpPr>
        <p:spPr/>
        <p:txBody>
          <a:bodyPr/>
          <a:lstStyle/>
          <a:p>
            <a:fld id="{40BDADE2-9A23-4FC8-93AE-B198E760E55B}"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A621FB68-E65E-40C2-A965-5133941DE843}" type="datetimeFigureOut">
              <a:rPr lang="en-US" smtClean="0"/>
              <a:pPr/>
              <a:t>11/26/2019</a:t>
            </a:fld>
            <a:endParaRPr lang="en-US"/>
          </a:p>
        </p:txBody>
      </p:sp>
      <p:sp>
        <p:nvSpPr>
          <p:cNvPr id="13" name="Slide Number Placeholder 12"/>
          <p:cNvSpPr>
            <a:spLocks noGrp="1"/>
          </p:cNvSpPr>
          <p:nvPr>
            <p:ph type="sldNum" sz="quarter" idx="11"/>
          </p:nvPr>
        </p:nvSpPr>
        <p:spPr/>
        <p:txBody>
          <a:bodyPr/>
          <a:lstStyle/>
          <a:p>
            <a:fld id="{40BDADE2-9A23-4FC8-93AE-B198E760E55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A621FB68-E65E-40C2-A965-5133941DE843}" type="datetimeFigureOut">
              <a:rPr lang="en-US" smtClean="0"/>
              <a:pPr/>
              <a:t>11/26/2019</a:t>
            </a:fld>
            <a:endParaRPr lang="en-US"/>
          </a:p>
        </p:txBody>
      </p:sp>
      <p:sp>
        <p:nvSpPr>
          <p:cNvPr id="9" name="Slide Number Placeholder 8"/>
          <p:cNvSpPr>
            <a:spLocks noGrp="1"/>
          </p:cNvSpPr>
          <p:nvPr>
            <p:ph type="sldNum" sz="quarter" idx="11"/>
          </p:nvPr>
        </p:nvSpPr>
        <p:spPr/>
        <p:txBody>
          <a:bodyPr/>
          <a:lstStyle/>
          <a:p>
            <a:fld id="{40BDADE2-9A23-4FC8-93AE-B198E760E55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A621FB68-E65E-40C2-A965-5133941DE843}" type="datetimeFigureOut">
              <a:rPr lang="en-US" smtClean="0"/>
              <a:pPr/>
              <a:t>11/26/2019</a:t>
            </a:fld>
            <a:endParaRPr lang="en-US"/>
          </a:p>
        </p:txBody>
      </p:sp>
      <p:sp>
        <p:nvSpPr>
          <p:cNvPr id="15" name="Slide Number Placeholder 14"/>
          <p:cNvSpPr>
            <a:spLocks noGrp="1"/>
          </p:cNvSpPr>
          <p:nvPr>
            <p:ph type="sldNum" sz="quarter" idx="11"/>
          </p:nvPr>
        </p:nvSpPr>
        <p:spPr/>
        <p:txBody>
          <a:bodyPr/>
          <a:lstStyle/>
          <a:p>
            <a:fld id="{40BDADE2-9A23-4FC8-93AE-B198E760E55B}"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A621FB68-E65E-40C2-A965-5133941DE843}" type="datetimeFigureOut">
              <a:rPr lang="en-US" smtClean="0"/>
              <a:pPr/>
              <a:t>11/26/2019</a:t>
            </a:fld>
            <a:endParaRPr lang="en-US"/>
          </a:p>
        </p:txBody>
      </p:sp>
      <p:sp>
        <p:nvSpPr>
          <p:cNvPr id="8" name="Slide Number Placeholder 7"/>
          <p:cNvSpPr>
            <a:spLocks noGrp="1"/>
          </p:cNvSpPr>
          <p:nvPr>
            <p:ph type="sldNum" sz="quarter" idx="11"/>
          </p:nvPr>
        </p:nvSpPr>
        <p:spPr/>
        <p:txBody>
          <a:bodyPr/>
          <a:lstStyle/>
          <a:p>
            <a:fld id="{40BDADE2-9A23-4FC8-93AE-B198E760E55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621FB68-E65E-40C2-A965-5133941DE843}" type="datetimeFigureOut">
              <a:rPr lang="en-US" smtClean="0"/>
              <a:pPr/>
              <a:t>11/26/2019</a:t>
            </a:fld>
            <a:endParaRPr lang="en-US"/>
          </a:p>
        </p:txBody>
      </p:sp>
      <p:sp>
        <p:nvSpPr>
          <p:cNvPr id="6" name="Slide Number Placeholder 5"/>
          <p:cNvSpPr>
            <a:spLocks noGrp="1"/>
          </p:cNvSpPr>
          <p:nvPr>
            <p:ph type="sldNum" sz="quarter" idx="11"/>
          </p:nvPr>
        </p:nvSpPr>
        <p:spPr/>
        <p:txBody>
          <a:bodyPr/>
          <a:lstStyle/>
          <a:p>
            <a:fld id="{40BDADE2-9A23-4FC8-93AE-B198E760E55B}" type="slidenum">
              <a:rPr lang="en-US" smtClean="0"/>
              <a:pPr/>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A621FB68-E65E-40C2-A965-5133941DE843}" type="datetimeFigureOut">
              <a:rPr lang="en-US" smtClean="0"/>
              <a:pPr/>
              <a:t>11/26/2019</a:t>
            </a:fld>
            <a:endParaRPr lang="en-US"/>
          </a:p>
        </p:txBody>
      </p:sp>
      <p:sp>
        <p:nvSpPr>
          <p:cNvPr id="16" name="Slide Number Placeholder 15"/>
          <p:cNvSpPr>
            <a:spLocks noGrp="1"/>
          </p:cNvSpPr>
          <p:nvPr>
            <p:ph type="sldNum" sz="quarter" idx="11"/>
          </p:nvPr>
        </p:nvSpPr>
        <p:spPr/>
        <p:txBody>
          <a:bodyPr/>
          <a:lstStyle/>
          <a:p>
            <a:fld id="{40BDADE2-9A23-4FC8-93AE-B198E760E55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A621FB68-E65E-40C2-A965-5133941DE843}" type="datetimeFigureOut">
              <a:rPr lang="en-US" smtClean="0"/>
              <a:pPr/>
              <a:t>11/26/2019</a:t>
            </a:fld>
            <a:endParaRPr lang="en-US"/>
          </a:p>
        </p:txBody>
      </p:sp>
      <p:sp>
        <p:nvSpPr>
          <p:cNvPr id="14" name="Slide Number Placeholder 13"/>
          <p:cNvSpPr>
            <a:spLocks noGrp="1"/>
          </p:cNvSpPr>
          <p:nvPr>
            <p:ph type="sldNum" sz="quarter" idx="11"/>
          </p:nvPr>
        </p:nvSpPr>
        <p:spPr/>
        <p:txBody>
          <a:bodyPr/>
          <a:lstStyle/>
          <a:p>
            <a:fld id="{40BDADE2-9A23-4FC8-93AE-B198E760E55B}"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A621FB68-E65E-40C2-A965-5133941DE843}" type="datetimeFigureOut">
              <a:rPr lang="en-US" smtClean="0"/>
              <a:pPr/>
              <a:t>11/26/2019</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40BDADE2-9A23-4FC8-93AE-B198E760E55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s://www.tutorialspoint.com/android/android_studio.htm" TargetMode="External"/><Relationship Id="rId2" Type="http://schemas.openxmlformats.org/officeDocument/2006/relationships/hyperlink" Target="http://www.oracle.com/technetwork/java/javase/downloads/index.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3.wmf"/><Relationship Id="rId4" Type="http://schemas.openxmlformats.org/officeDocument/2006/relationships/oleObject" Target="../embeddings/oleObject1.bin"/></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7.w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angrytools.com/android/butto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developer.android.com/training/testing/espresso" TargetMode="External"/><Relationship Id="rId2" Type="http://schemas.openxmlformats.org/officeDocument/2006/relationships/hyperlink" Target="http://robolectric.org/" TargetMode="Externa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6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ésultat de recherche d'images pour &quot;android ma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0430" y="214290"/>
            <a:ext cx="6858000" cy="684942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85720" y="2500306"/>
            <a:ext cx="5143536" cy="2533648"/>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a:ln>
                  <a:noFill/>
                </a:ln>
                <a:solidFill>
                  <a:srgbClr val="FF6600"/>
                </a:solidFill>
                <a:effectLst>
                  <a:outerShdw blurRad="38100" dist="38100" dir="2700000" algn="tl">
                    <a:srgbClr val="000000">
                      <a:alpha val="43137"/>
                    </a:srgbClr>
                  </a:outerShdw>
                </a:effectLst>
                <a:uLnTx/>
                <a:uFillTx/>
                <a:latin typeface="+mj-lt"/>
                <a:ea typeface="+mj-ea"/>
                <a:cs typeface="+mj-cs"/>
              </a:rPr>
              <a:t>ANDROID COURSE</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2400" dirty="0">
              <a:solidFill>
                <a:schemeClr val="tx2">
                  <a:lumMod val="90000"/>
                </a:schemeClr>
              </a:solidFill>
              <a:effectLst>
                <a:outerShdw blurRad="38100" dist="38100" dir="2700000" algn="tl">
                  <a:srgbClr val="000000">
                    <a:alpha val="43137"/>
                  </a:srgbClr>
                </a:outerShdw>
              </a:effectLst>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2400" dirty="0">
              <a:solidFill>
                <a:schemeClr val="tx2">
                  <a:lumMod val="90000"/>
                </a:schemeClr>
              </a:solidFill>
              <a:effectLst>
                <a:outerShdw blurRad="38100" dist="38100" dir="2700000" algn="tl">
                  <a:srgbClr val="000000">
                    <a:alpha val="43137"/>
                  </a:srgbClr>
                </a:outerShdw>
              </a:effectLst>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2400" dirty="0">
              <a:solidFill>
                <a:schemeClr val="tx2">
                  <a:lumMod val="90000"/>
                </a:schemeClr>
              </a:solidFill>
              <a:effectLst>
                <a:outerShdw blurRad="38100" dist="38100" dir="2700000" algn="tl">
                  <a:srgbClr val="000000">
                    <a:alpha val="43137"/>
                  </a:srgbClr>
                </a:outerShdw>
              </a:effectLst>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2400" dirty="0">
                <a:solidFill>
                  <a:schemeClr val="tx2">
                    <a:lumMod val="90000"/>
                  </a:schemeClr>
                </a:solidFill>
                <a:effectLst>
                  <a:outerShdw blurRad="38100" dist="38100" dir="2700000" algn="tl">
                    <a:srgbClr val="000000">
                      <a:alpha val="43137"/>
                    </a:srgbClr>
                  </a:outerShdw>
                </a:effectLst>
                <a:latin typeface="+mj-lt"/>
                <a:ea typeface="+mj-ea"/>
                <a:cs typeface="+mj-cs"/>
              </a:rPr>
              <a:t>By: </a:t>
            </a:r>
            <a:r>
              <a:rPr lang="en-US" sz="2400" dirty="0" err="1">
                <a:solidFill>
                  <a:schemeClr val="tx2">
                    <a:lumMod val="90000"/>
                  </a:schemeClr>
                </a:solidFill>
                <a:effectLst>
                  <a:outerShdw blurRad="38100" dist="38100" dir="2700000" algn="tl">
                    <a:srgbClr val="000000">
                      <a:alpha val="43137"/>
                    </a:srgbClr>
                  </a:outerShdw>
                </a:effectLst>
                <a:latin typeface="+mj-lt"/>
                <a:ea typeface="+mj-ea"/>
                <a:cs typeface="+mj-cs"/>
              </a:rPr>
              <a:t>Mr</a:t>
            </a:r>
            <a:r>
              <a:rPr lang="en-US" sz="2400" dirty="0">
                <a:solidFill>
                  <a:schemeClr val="tx2">
                    <a:lumMod val="90000"/>
                  </a:schemeClr>
                </a:solidFill>
                <a:effectLst>
                  <a:outerShdw blurRad="38100" dist="38100" dir="2700000" algn="tl">
                    <a:srgbClr val="000000">
                      <a:alpha val="43137"/>
                    </a:srgbClr>
                  </a:outerShdw>
                </a:effectLst>
                <a:latin typeface="+mj-lt"/>
                <a:ea typeface="+mj-ea"/>
                <a:cs typeface="+mj-cs"/>
              </a:rPr>
              <a:t> </a:t>
            </a:r>
            <a:r>
              <a:rPr lang="en-US" sz="2400" dirty="0" err="1">
                <a:solidFill>
                  <a:schemeClr val="tx2">
                    <a:lumMod val="90000"/>
                  </a:schemeClr>
                </a:solidFill>
                <a:effectLst>
                  <a:outerShdw blurRad="38100" dist="38100" dir="2700000" algn="tl">
                    <a:srgbClr val="000000">
                      <a:alpha val="43137"/>
                    </a:srgbClr>
                  </a:outerShdw>
                </a:effectLst>
                <a:latin typeface="+mj-lt"/>
                <a:ea typeface="+mj-ea"/>
                <a:cs typeface="+mj-cs"/>
              </a:rPr>
              <a:t>Adnane</a:t>
            </a:r>
            <a:r>
              <a:rPr lang="en-US" sz="2400" dirty="0">
                <a:solidFill>
                  <a:schemeClr val="tx2">
                    <a:lumMod val="90000"/>
                  </a:schemeClr>
                </a:solidFill>
                <a:effectLst>
                  <a:outerShdw blurRad="38100" dist="38100" dir="2700000" algn="tl">
                    <a:srgbClr val="000000">
                      <a:alpha val="43137"/>
                    </a:srgbClr>
                  </a:outerShdw>
                </a:effectLst>
                <a:latin typeface="+mj-lt"/>
                <a:ea typeface="+mj-ea"/>
                <a:cs typeface="+mj-cs"/>
              </a:rPr>
              <a:t> </a:t>
            </a:r>
            <a:r>
              <a:rPr lang="en-US" sz="2400" dirty="0" err="1">
                <a:solidFill>
                  <a:schemeClr val="tx2">
                    <a:lumMod val="90000"/>
                  </a:schemeClr>
                </a:solidFill>
                <a:effectLst>
                  <a:outerShdw blurRad="38100" dist="38100" dir="2700000" algn="tl">
                    <a:srgbClr val="000000">
                      <a:alpha val="43137"/>
                    </a:srgbClr>
                  </a:outerShdw>
                </a:effectLst>
                <a:latin typeface="+mj-lt"/>
                <a:ea typeface="+mj-ea"/>
                <a:cs typeface="+mj-cs"/>
              </a:rPr>
              <a:t>Ayman</a:t>
            </a:r>
            <a:r>
              <a:rPr kumimoji="0" lang="en-US" sz="2400" b="0" i="0" u="none" strike="noStrike" kern="1200" cap="none" spc="0" normalizeH="0" baseline="0" noProof="0" dirty="0">
                <a:ln>
                  <a:noFill/>
                </a:ln>
                <a:solidFill>
                  <a:schemeClr val="tx2">
                    <a:lumMod val="90000"/>
                  </a:schemeClr>
                </a:solidFill>
                <a:effectLst>
                  <a:outerShdw blurRad="38100" dist="38100" dir="2700000" algn="tl">
                    <a:srgbClr val="000000">
                      <a:alpha val="43137"/>
                    </a:srgbClr>
                  </a:outerShdw>
                </a:effectLst>
                <a:uLnTx/>
                <a:uFillTx/>
                <a:latin typeface="+mj-lt"/>
                <a:ea typeface="+mj-ea"/>
                <a:cs typeface="+mj-cs"/>
              </a:rPr>
              <a:t> </a:t>
            </a:r>
            <a:r>
              <a:rPr kumimoji="0" lang="en-US" sz="5000" b="0" i="0" u="none" strike="noStrike" kern="1200" cap="none" spc="0" normalizeH="0" baseline="0" noProof="0" dirty="0">
                <a:ln>
                  <a:noFill/>
                </a:ln>
                <a:solidFill>
                  <a:srgbClr val="FF6600"/>
                </a:solidFill>
                <a:effectLst>
                  <a:outerShdw blurRad="38100" dist="38100" dir="2700000" algn="tl">
                    <a:srgbClr val="000000">
                      <a:alpha val="43137"/>
                    </a:srgbClr>
                  </a:outerShdw>
                </a:effectLst>
                <a:uLnTx/>
                <a:uFillTx/>
                <a:latin typeface="+mj-lt"/>
                <a:ea typeface="+mj-ea"/>
                <a:cs typeface="+mj-cs"/>
              </a:rPr>
              <a:t/>
            </a:r>
            <a:br>
              <a:rPr kumimoji="0" lang="en-US" sz="5000" b="0" i="0" u="none" strike="noStrike" kern="1200" cap="none" spc="0" normalizeH="0" baseline="0" noProof="0" dirty="0">
                <a:ln>
                  <a:noFill/>
                </a:ln>
                <a:solidFill>
                  <a:srgbClr val="FF6600"/>
                </a:solidFill>
                <a:effectLst>
                  <a:outerShdw blurRad="38100" dist="38100" dir="2700000" algn="tl">
                    <a:srgbClr val="000000">
                      <a:alpha val="43137"/>
                    </a:srgbClr>
                  </a:outerShdw>
                </a:effectLst>
                <a:uLnTx/>
                <a:uFillTx/>
                <a:latin typeface="+mj-lt"/>
                <a:ea typeface="+mj-ea"/>
                <a:cs typeface="+mj-cs"/>
              </a:rPr>
            </a:br>
            <a:endParaRPr kumimoji="0" lang="en-US" sz="5000" b="0" i="0" u="none" strike="noStrike" kern="1200" cap="none" spc="0" normalizeH="0" baseline="0" noProof="0" dirty="0">
              <a:ln>
                <a:noFill/>
              </a:ln>
              <a:solidFill>
                <a:srgbClr val="FF6600"/>
              </a:solidFill>
              <a:effectLst>
                <a:outerShdw blurRad="38100" dist="38100" dir="2700000" algn="tl">
                  <a:srgbClr val="000000">
                    <a:alpha val="43137"/>
                  </a:srgbClr>
                </a:outerShdw>
              </a:effectLst>
              <a:uLnTx/>
              <a:uFillTx/>
              <a:latin typeface="+mj-lt"/>
              <a:ea typeface="+mj-ea"/>
              <a:cs typeface="+mj-cs"/>
            </a:endParaRPr>
          </a:p>
        </p:txBody>
      </p:sp>
      <p:pic>
        <p:nvPicPr>
          <p:cNvPr id="6" name="Picture 4" descr="Résultat de recherche d'images pour &quot;université internationale de casablanca logo&quot;"/>
          <p:cNvPicPr>
            <a:picLocks noChangeAspect="1" noChangeArrowheads="1"/>
          </p:cNvPicPr>
          <p:nvPr/>
        </p:nvPicPr>
        <p:blipFill>
          <a:blip r:embed="rId3"/>
          <a:srcRect/>
          <a:stretch>
            <a:fillRect/>
          </a:stretch>
        </p:blipFill>
        <p:spPr bwMode="auto">
          <a:xfrm>
            <a:off x="5572132" y="4214818"/>
            <a:ext cx="2500298" cy="70763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057400"/>
            <a:ext cx="6934200" cy="3657599"/>
          </a:xfrm>
        </p:spPr>
        <p:txBody>
          <a:bodyPr>
            <a:normAutofit fontScale="92500" lnSpcReduction="20000"/>
          </a:bodyPr>
          <a:lstStyle/>
          <a:p>
            <a:pPr marL="18288" indent="0" algn="ctr">
              <a:buNone/>
            </a:pPr>
            <a:r>
              <a:rPr lang="en-US" sz="2600" b="1" dirty="0">
                <a:solidFill>
                  <a:schemeClr val="tx2">
                    <a:lumMod val="90000"/>
                  </a:schemeClr>
                </a:solidFill>
              </a:rPr>
              <a:t>Android Basics:</a:t>
            </a:r>
          </a:p>
          <a:p>
            <a:pPr marL="18288" indent="0">
              <a:buNone/>
            </a:pPr>
            <a:endParaRPr lang="en-US" b="1" dirty="0"/>
          </a:p>
          <a:p>
            <a:r>
              <a:rPr lang="en-US" sz="2400" i="1" dirty="0"/>
              <a:t>Overview [What is android ? / why android? /features]</a:t>
            </a:r>
          </a:p>
          <a:p>
            <a:r>
              <a:rPr lang="en-US" sz="2400" i="1" dirty="0"/>
              <a:t>Environment Setup ( IDEs ):</a:t>
            </a:r>
          </a:p>
          <a:p>
            <a:r>
              <a:rPr lang="en-US" sz="2400" i="1" dirty="0"/>
              <a:t>Architecture</a:t>
            </a:r>
          </a:p>
          <a:p>
            <a:r>
              <a:rPr lang="en-US" sz="2400" i="1" dirty="0"/>
              <a:t>Application Components</a:t>
            </a:r>
          </a:p>
          <a:p>
            <a:r>
              <a:rPr lang="en-US" sz="2400" i="1" dirty="0"/>
              <a:t>Running my first application</a:t>
            </a:r>
          </a:p>
          <a:p>
            <a:r>
              <a:rPr lang="en-US" sz="2400" i="1" dirty="0"/>
              <a:t>Resources </a:t>
            </a:r>
          </a:p>
          <a:p>
            <a:r>
              <a:rPr lang="en-US" sz="2400" i="1" dirty="0"/>
              <a:t>Activities</a:t>
            </a:r>
          </a:p>
          <a:p>
            <a:r>
              <a:rPr lang="en-US" sz="2400" i="1" dirty="0"/>
              <a:t>Intents</a:t>
            </a:r>
            <a:endParaRPr lang="en-US" sz="2400" dirty="0"/>
          </a:p>
        </p:txBody>
      </p:sp>
      <p:sp>
        <p:nvSpPr>
          <p:cNvPr id="3" name="Title 2"/>
          <p:cNvSpPr>
            <a:spLocks noGrp="1"/>
          </p:cNvSpPr>
          <p:nvPr>
            <p:ph type="title"/>
          </p:nvPr>
        </p:nvSpPr>
        <p:spPr>
          <a:xfrm>
            <a:off x="785786" y="642918"/>
            <a:ext cx="8663022" cy="914400"/>
          </a:xfrm>
        </p:spPr>
        <p:txBody>
          <a:bodyPr/>
          <a:lstStyle/>
          <a:p>
            <a:r>
              <a:rPr lang="en-US" dirty="0">
                <a:solidFill>
                  <a:srgbClr val="FF6600"/>
                </a:solidFill>
              </a:rPr>
              <a:t>What Will We Learn Today</a:t>
            </a:r>
          </a:p>
        </p:txBody>
      </p:sp>
    </p:spTree>
    <p:extLst>
      <p:ext uri="{BB962C8B-B14F-4D97-AF65-F5344CB8AC3E}">
        <p14:creationId xmlns:p14="http://schemas.microsoft.com/office/powerpoint/2010/main" val="4910306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slide(fromBottom)">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slide(fromBottom)">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slide(fromBottom)">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slide(fromBottom)">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slide(fromBottom)">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slide(fromBottom)">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slide(fromBottom)">
                                      <p:cBhvr>
                                        <p:cTn id="37" dur="500"/>
                                        <p:tgtEl>
                                          <p:spTgt spid="2">
                                            <p:txEl>
                                              <p:pRg st="8" end="8"/>
                                            </p:txEl>
                                          </p:spTgt>
                                        </p:tgtEl>
                                      </p:cBhvr>
                                    </p:animEffect>
                                  </p:childTnLst>
                                </p:cTn>
                              </p:par>
                              <p:par>
                                <p:cTn id="38" presetID="12" presetClass="entr" presetSubtype="4" fill="hold" nodeType="withEffect">
                                  <p:stCondLst>
                                    <p:cond delay="0"/>
                                  </p:stCondLst>
                                  <p:childTnLst>
                                    <p:set>
                                      <p:cBhvr>
                                        <p:cTn id="39" dur="1" fill="hold">
                                          <p:stCondLst>
                                            <p:cond delay="0"/>
                                          </p:stCondLst>
                                        </p:cTn>
                                        <p:tgtEl>
                                          <p:spTgt spid="2">
                                            <p:txEl>
                                              <p:pRg st="9" end="9"/>
                                            </p:txEl>
                                          </p:spTgt>
                                        </p:tgtEl>
                                        <p:attrNameLst>
                                          <p:attrName>style.visibility</p:attrName>
                                        </p:attrNameLst>
                                      </p:cBhvr>
                                      <p:to>
                                        <p:strVal val="visible"/>
                                      </p:to>
                                    </p:set>
                                    <p:animEffect transition="in" filter="slide(fromBottom)">
                                      <p:cBhvr>
                                        <p:cTn id="40"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ésultat de recherche d'images pour &quot;android who am i&quot;"/>
          <p:cNvPicPr>
            <a:picLocks noChangeAspect="1" noChangeArrowheads="1"/>
          </p:cNvPicPr>
          <p:nvPr/>
        </p:nvPicPr>
        <p:blipFill rotWithShape="1">
          <a:blip r:embed="rId2">
            <a:extLst>
              <a:ext uri="{28A0092B-C50C-407E-A947-70E740481C1C}">
                <a14:useLocalDpi xmlns:a14="http://schemas.microsoft.com/office/drawing/2010/main" val="0"/>
              </a:ext>
            </a:extLst>
          </a:blip>
          <a:srcRect l="23000" r="23000"/>
          <a:stretch/>
        </p:blipFill>
        <p:spPr bwMode="auto">
          <a:xfrm>
            <a:off x="6949440" y="0"/>
            <a:ext cx="2194560" cy="2362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Content Placeholder 1"/>
          <p:cNvSpPr>
            <a:spLocks noGrp="1"/>
          </p:cNvSpPr>
          <p:nvPr>
            <p:ph idx="1"/>
          </p:nvPr>
        </p:nvSpPr>
        <p:spPr>
          <a:xfrm>
            <a:off x="609600" y="1828800"/>
            <a:ext cx="7924800" cy="4648200"/>
          </a:xfrm>
        </p:spPr>
        <p:txBody>
          <a:bodyPr>
            <a:normAutofit/>
          </a:bodyPr>
          <a:lstStyle/>
          <a:p>
            <a:pPr marL="18288" indent="0" algn="just">
              <a:buNone/>
            </a:pPr>
            <a:r>
              <a:rPr lang="en-US" sz="2400" dirty="0"/>
              <a:t>Android is the world’s most popular and dominant mobile operating system. It’s  based on Linux and is open-source. It runs on a wide variety of hardware, including smartphones, smart watches, cars, televisions, digital cameras, game consoles and more. It was founded by Andy Rubin and three others in October 2003 and got acquired by Google in August 2005.</a:t>
            </a:r>
          </a:p>
        </p:txBody>
      </p:sp>
      <p:sp>
        <p:nvSpPr>
          <p:cNvPr id="3" name="Title 2"/>
          <p:cNvSpPr>
            <a:spLocks noGrp="1"/>
          </p:cNvSpPr>
          <p:nvPr>
            <p:ph type="title"/>
          </p:nvPr>
        </p:nvSpPr>
        <p:spPr>
          <a:xfrm>
            <a:off x="838200" y="762000"/>
            <a:ext cx="7543800" cy="914400"/>
          </a:xfrm>
        </p:spPr>
        <p:txBody>
          <a:bodyPr/>
          <a:lstStyle/>
          <a:p>
            <a:r>
              <a:rPr lang="en-US" sz="5400" i="1" dirty="0">
                <a:solidFill>
                  <a:srgbClr val="FF6600"/>
                </a:solidFill>
              </a:rPr>
              <a:t>What is android ?</a:t>
            </a:r>
            <a:endParaRPr lang="en-US" dirty="0">
              <a:solidFill>
                <a:srgbClr val="FF6600"/>
              </a:solidFill>
            </a:endParaRPr>
          </a:p>
        </p:txBody>
      </p:sp>
    </p:spTree>
    <p:extLst>
      <p:ext uri="{BB962C8B-B14F-4D97-AF65-F5344CB8AC3E}">
        <p14:creationId xmlns:p14="http://schemas.microsoft.com/office/powerpoint/2010/main" val="24729870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l="13514" r="1187" b="23662"/>
          <a:stretch/>
        </p:blipFill>
        <p:spPr bwMode="auto">
          <a:xfrm>
            <a:off x="4041647" y="0"/>
            <a:ext cx="5102353"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457200" y="2008632"/>
            <a:ext cx="4191000" cy="914400"/>
          </a:xfrm>
        </p:spPr>
        <p:txBody>
          <a:bodyPr/>
          <a:lstStyle/>
          <a:p>
            <a:r>
              <a:rPr lang="en-US" dirty="0">
                <a:solidFill>
                  <a:srgbClr val="FF6600"/>
                </a:solidFill>
                <a:effectLst/>
              </a:rPr>
              <a:t>Distribution dashboard</a:t>
            </a:r>
            <a:r>
              <a:rPr lang="en-US" dirty="0">
                <a:effectLst/>
              </a:rPr>
              <a:t/>
            </a:r>
            <a:br>
              <a:rPr lang="en-US" dirty="0">
                <a:effectLst/>
              </a:rPr>
            </a:br>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048000"/>
            <a:ext cx="9122664" cy="3784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267200" y="3322320"/>
            <a:ext cx="762000" cy="381000"/>
          </a:xfrm>
          <a:prstGeom prst="rect">
            <a:avLst/>
          </a:prstGeom>
          <a:noFill/>
        </p:spPr>
        <p:txBody>
          <a:bodyPr wrap="square" rtlCol="0">
            <a:spAutoFit/>
          </a:bodyPr>
          <a:lstStyle/>
          <a:p>
            <a:r>
              <a:rPr lang="en-US" dirty="0">
                <a:solidFill>
                  <a:schemeClr val="bg1"/>
                </a:solidFill>
              </a:rPr>
              <a:t>2011</a:t>
            </a:r>
          </a:p>
        </p:txBody>
      </p:sp>
      <p:sp>
        <p:nvSpPr>
          <p:cNvPr id="7" name="TextBox 6"/>
          <p:cNvSpPr txBox="1"/>
          <p:nvPr/>
        </p:nvSpPr>
        <p:spPr>
          <a:xfrm>
            <a:off x="4387597" y="6501384"/>
            <a:ext cx="762000" cy="381000"/>
          </a:xfrm>
          <a:prstGeom prst="rect">
            <a:avLst/>
          </a:prstGeom>
          <a:noFill/>
        </p:spPr>
        <p:txBody>
          <a:bodyPr wrap="square" rtlCol="0">
            <a:spAutoFit/>
          </a:bodyPr>
          <a:lstStyle/>
          <a:p>
            <a:r>
              <a:rPr lang="en-US" dirty="0">
                <a:solidFill>
                  <a:schemeClr val="bg1"/>
                </a:solidFill>
              </a:rPr>
              <a:t>2018</a:t>
            </a:r>
          </a:p>
        </p:txBody>
      </p:sp>
    </p:spTree>
    <p:extLst>
      <p:ext uri="{BB962C8B-B14F-4D97-AF65-F5344CB8AC3E}">
        <p14:creationId xmlns:p14="http://schemas.microsoft.com/office/powerpoint/2010/main" val="18305717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762000"/>
            <a:ext cx="8382000" cy="914400"/>
          </a:xfrm>
        </p:spPr>
        <p:txBody>
          <a:bodyPr/>
          <a:lstStyle/>
          <a:p>
            <a:pPr algn="ctr"/>
            <a:r>
              <a:rPr lang="en-US" dirty="0" err="1">
                <a:solidFill>
                  <a:srgbClr val="FF6600"/>
                </a:solidFill>
                <a:effectLst/>
              </a:rPr>
              <a:t>Worlwide</a:t>
            </a:r>
            <a:r>
              <a:rPr lang="en-US" dirty="0">
                <a:solidFill>
                  <a:srgbClr val="FF6600"/>
                </a:solidFill>
                <a:effectLst/>
              </a:rPr>
              <a:t> Market Share</a:t>
            </a:r>
            <a:endParaRPr lang="en-US" dirty="0">
              <a:solidFill>
                <a:srgbClr val="FF6600"/>
              </a:solidFill>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13" r="656"/>
          <a:stretch/>
        </p:blipFill>
        <p:spPr bwMode="auto">
          <a:xfrm>
            <a:off x="0" y="2590800"/>
            <a:ext cx="9144000" cy="1143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66800" y="4236720"/>
            <a:ext cx="7010400" cy="369332"/>
          </a:xfrm>
          <a:prstGeom prst="rect">
            <a:avLst/>
          </a:prstGeom>
          <a:noFill/>
        </p:spPr>
        <p:txBody>
          <a:bodyPr wrap="square" rtlCol="0">
            <a:spAutoFit/>
          </a:bodyPr>
          <a:lstStyle/>
          <a:p>
            <a:pPr algn="ctr"/>
            <a:r>
              <a:rPr lang="en-US" dirty="0">
                <a:solidFill>
                  <a:schemeClr val="tx2">
                    <a:lumMod val="90000"/>
                  </a:schemeClr>
                </a:solidFill>
              </a:rPr>
              <a:t>With Over 2.5 Billion  monthly active users</a:t>
            </a:r>
          </a:p>
        </p:txBody>
      </p:sp>
    </p:spTree>
    <p:extLst>
      <p:ext uri="{BB962C8B-B14F-4D97-AF65-F5344CB8AC3E}">
        <p14:creationId xmlns:p14="http://schemas.microsoft.com/office/powerpoint/2010/main" val="1161847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8662" y="142852"/>
            <a:ext cx="7543800" cy="914400"/>
          </a:xfrm>
        </p:spPr>
        <p:txBody>
          <a:bodyPr/>
          <a:lstStyle/>
          <a:p>
            <a:r>
              <a:rPr lang="en-US" sz="5400" i="1" dirty="0">
                <a:solidFill>
                  <a:srgbClr val="FF6600"/>
                </a:solidFill>
              </a:rPr>
              <a:t>Why Android?</a:t>
            </a:r>
            <a:endParaRPr lang="en-US" dirty="0">
              <a:solidFill>
                <a:srgbClr val="FF6600"/>
              </a:solidFill>
            </a:endParaRPr>
          </a:p>
        </p:txBody>
      </p:sp>
      <p:graphicFrame>
        <p:nvGraphicFramePr>
          <p:cNvPr id="4" name="Diagram 3"/>
          <p:cNvGraphicFramePr/>
          <p:nvPr>
            <p:extLst>
              <p:ext uri="{D42A27DB-BD31-4B8C-83A1-F6EECF244321}">
                <p14:modId xmlns:p14="http://schemas.microsoft.com/office/powerpoint/2010/main" val="3017623125"/>
              </p:ext>
            </p:extLst>
          </p:nvPr>
        </p:nvGraphicFramePr>
        <p:xfrm>
          <a:off x="-2286048" y="1214422"/>
          <a:ext cx="138684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2770" name="Picture 2" descr="Résultat de recherche d'images pour &quot;android transparent logo&quot;"/>
          <p:cNvPicPr>
            <a:picLocks noChangeAspect="1" noChangeArrowheads="1"/>
          </p:cNvPicPr>
          <p:nvPr/>
        </p:nvPicPr>
        <p:blipFill>
          <a:blip r:embed="rId7" cstate="print"/>
          <a:srcRect/>
          <a:stretch>
            <a:fillRect/>
          </a:stretch>
        </p:blipFill>
        <p:spPr bwMode="auto">
          <a:xfrm>
            <a:off x="4286248" y="3357562"/>
            <a:ext cx="653894" cy="928693"/>
          </a:xfrm>
          <a:prstGeom prst="rect">
            <a:avLst/>
          </a:prstGeom>
          <a:noFill/>
        </p:spPr>
      </p:pic>
    </p:spTree>
    <p:extLst>
      <p:ext uri="{BB962C8B-B14F-4D97-AF65-F5344CB8AC3E}">
        <p14:creationId xmlns:p14="http://schemas.microsoft.com/office/powerpoint/2010/main" val="30694608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9400" y="-152400"/>
            <a:ext cx="7543800" cy="914400"/>
          </a:xfrm>
        </p:spPr>
        <p:txBody>
          <a:bodyPr/>
          <a:lstStyle/>
          <a:p>
            <a:r>
              <a:rPr lang="en-US" dirty="0">
                <a:solidFill>
                  <a:srgbClr val="FF6600"/>
                </a:solidFill>
              </a:rPr>
              <a:t>Features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1694104"/>
              </p:ext>
            </p:extLst>
          </p:nvPr>
        </p:nvGraphicFramePr>
        <p:xfrm>
          <a:off x="0" y="640080"/>
          <a:ext cx="4572000" cy="6217920"/>
        </p:xfrm>
        <a:graphic>
          <a:graphicData uri="http://schemas.openxmlformats.org/drawingml/2006/table">
            <a:tbl>
              <a:tblPr firstRow="1" bandRow="1">
                <a:tableStyleId>{5C22544A-7EE6-4342-B048-85BDC9FD1C3A}</a:tableStyleId>
              </a:tblPr>
              <a:tblGrid>
                <a:gridCol w="4572000">
                  <a:extLst>
                    <a:ext uri="{9D8B030D-6E8A-4147-A177-3AD203B41FA5}">
                      <a16:colId xmlns="" xmlns:a16="http://schemas.microsoft.com/office/drawing/2014/main" val="20000"/>
                    </a:ext>
                  </a:extLst>
                </a:gridCol>
              </a:tblGrid>
              <a:tr h="336176">
                <a:tc>
                  <a:txBody>
                    <a:bodyPr/>
                    <a:lstStyle/>
                    <a:p>
                      <a:pPr algn="l"/>
                      <a:r>
                        <a:rPr lang="en-US" dirty="0"/>
                        <a:t>Feature &amp; Description</a:t>
                      </a:r>
                    </a:p>
                  </a:txBody>
                  <a:tcPr/>
                </a:tc>
                <a:extLst>
                  <a:ext uri="{0D108BD9-81ED-4DB2-BD59-A6C34878D82A}">
                    <a16:rowId xmlns="" xmlns:a16="http://schemas.microsoft.com/office/drawing/2014/main" val="10000"/>
                  </a:ext>
                </a:extLst>
              </a:tr>
              <a:tr h="840441">
                <a:tc>
                  <a:txBody>
                    <a:bodyPr/>
                    <a:lstStyle/>
                    <a:p>
                      <a:pPr algn="l"/>
                      <a:r>
                        <a:rPr lang="en-US" sz="1800" b="1" i="0" kern="1200" dirty="0">
                          <a:solidFill>
                            <a:schemeClr val="dk1"/>
                          </a:solidFill>
                          <a:effectLst/>
                          <a:latin typeface="+mn-lt"/>
                          <a:ea typeface="+mn-ea"/>
                          <a:cs typeface="+mn-cs"/>
                        </a:rPr>
                        <a:t>Beautiful UI</a:t>
                      </a:r>
                      <a:endParaRPr lang="en-US" sz="1800" b="0" i="0" kern="1200" dirty="0">
                        <a:solidFill>
                          <a:schemeClr val="dk1"/>
                        </a:solidFill>
                        <a:effectLst/>
                        <a:latin typeface="+mn-lt"/>
                        <a:ea typeface="+mn-ea"/>
                        <a:cs typeface="+mn-cs"/>
                      </a:endParaRPr>
                    </a:p>
                    <a:p>
                      <a:pPr algn="l"/>
                      <a:r>
                        <a:rPr lang="en-US" sz="1800" b="0" i="0" kern="1200" dirty="0">
                          <a:solidFill>
                            <a:schemeClr val="dk1"/>
                          </a:solidFill>
                          <a:effectLst/>
                          <a:latin typeface="+mn-lt"/>
                          <a:ea typeface="+mn-ea"/>
                          <a:cs typeface="+mn-cs"/>
                        </a:rPr>
                        <a:t>Android OS basic screen provides a beautiful and intuitive user interface.</a:t>
                      </a:r>
                    </a:p>
                  </a:txBody>
                  <a:tcPr/>
                </a:tc>
                <a:extLst>
                  <a:ext uri="{0D108BD9-81ED-4DB2-BD59-A6C34878D82A}">
                    <a16:rowId xmlns="" xmlns:a16="http://schemas.microsoft.com/office/drawing/2014/main" val="10001"/>
                  </a:ext>
                </a:extLst>
              </a:tr>
              <a:tr h="868456">
                <a:tc>
                  <a:txBody>
                    <a:bodyPr/>
                    <a:lstStyle/>
                    <a:p>
                      <a:pPr algn="l" fontAlgn="t"/>
                      <a:r>
                        <a:rPr lang="en-US" b="1" dirty="0">
                          <a:solidFill>
                            <a:srgbClr val="000000"/>
                          </a:solidFill>
                          <a:effectLst/>
                        </a:rPr>
                        <a:t>Connectivity</a:t>
                      </a:r>
                      <a:endParaRPr lang="en-US" dirty="0">
                        <a:solidFill>
                          <a:srgbClr val="000000"/>
                        </a:solidFill>
                        <a:effectLst/>
                      </a:endParaRPr>
                    </a:p>
                    <a:p>
                      <a:pPr algn="l" fontAlgn="t"/>
                      <a:r>
                        <a:rPr lang="en-US" dirty="0">
                          <a:solidFill>
                            <a:srgbClr val="000000"/>
                          </a:solidFill>
                          <a:effectLst/>
                        </a:rPr>
                        <a:t>GSM/EDGE, IDEN, CDMA, EV-DO, UMTS, Bluetooth, Wi-Fi, LTE, NFC and </a:t>
                      </a:r>
                      <a:r>
                        <a:rPr lang="en-US" dirty="0" err="1">
                          <a:solidFill>
                            <a:srgbClr val="000000"/>
                          </a:solidFill>
                          <a:effectLst/>
                        </a:rPr>
                        <a:t>WiMAX</a:t>
                      </a:r>
                      <a:r>
                        <a:rPr lang="en-US" dirty="0">
                          <a:solidFill>
                            <a:srgbClr val="000000"/>
                          </a:solidFill>
                          <a:effectLst/>
                        </a:rPr>
                        <a:t>.</a:t>
                      </a:r>
                    </a:p>
                  </a:txBody>
                  <a:tcPr marL="60960" marR="60960" marT="60960" marB="60960"/>
                </a:tc>
                <a:extLst>
                  <a:ext uri="{0D108BD9-81ED-4DB2-BD59-A6C34878D82A}">
                    <a16:rowId xmlns="" xmlns:a16="http://schemas.microsoft.com/office/drawing/2014/main" val="10002"/>
                  </a:ext>
                </a:extLst>
              </a:tr>
              <a:tr h="840441">
                <a:tc>
                  <a:txBody>
                    <a:bodyPr/>
                    <a:lstStyle/>
                    <a:p>
                      <a:pPr algn="l"/>
                      <a:r>
                        <a:rPr lang="en-US" sz="1800" b="1" i="0" kern="1200" dirty="0">
                          <a:solidFill>
                            <a:schemeClr val="dk1"/>
                          </a:solidFill>
                          <a:effectLst/>
                          <a:latin typeface="+mn-lt"/>
                          <a:ea typeface="+mn-ea"/>
                          <a:cs typeface="+mn-cs"/>
                        </a:rPr>
                        <a:t>Storage</a:t>
                      </a:r>
                      <a:endParaRPr lang="en-US" sz="1800" b="0" i="0" kern="1200" dirty="0">
                        <a:solidFill>
                          <a:schemeClr val="dk1"/>
                        </a:solidFill>
                        <a:effectLst/>
                        <a:latin typeface="+mn-lt"/>
                        <a:ea typeface="+mn-ea"/>
                        <a:cs typeface="+mn-cs"/>
                      </a:endParaRPr>
                    </a:p>
                    <a:p>
                      <a:pPr algn="l"/>
                      <a:r>
                        <a:rPr lang="en-US" sz="1800" b="0" i="0" kern="1200" dirty="0">
                          <a:solidFill>
                            <a:schemeClr val="dk1"/>
                          </a:solidFill>
                          <a:effectLst/>
                          <a:latin typeface="+mn-lt"/>
                          <a:ea typeface="+mn-ea"/>
                          <a:cs typeface="+mn-cs"/>
                        </a:rPr>
                        <a:t>SQLite, a lightweight relational database, is used for data storage purposes.</a:t>
                      </a:r>
                    </a:p>
                  </a:txBody>
                  <a:tcPr/>
                </a:tc>
                <a:extLst>
                  <a:ext uri="{0D108BD9-81ED-4DB2-BD59-A6C34878D82A}">
                    <a16:rowId xmlns="" xmlns:a16="http://schemas.microsoft.com/office/drawing/2014/main" val="10003"/>
                  </a:ext>
                </a:extLst>
              </a:tr>
              <a:tr h="868456">
                <a:tc>
                  <a:txBody>
                    <a:bodyPr/>
                    <a:lstStyle/>
                    <a:p>
                      <a:pPr algn="l" fontAlgn="t"/>
                      <a:r>
                        <a:rPr lang="en-US" b="1" dirty="0">
                          <a:solidFill>
                            <a:srgbClr val="000000"/>
                          </a:solidFill>
                          <a:effectLst/>
                        </a:rPr>
                        <a:t>Media support</a:t>
                      </a:r>
                      <a:endParaRPr lang="en-US" dirty="0">
                        <a:solidFill>
                          <a:srgbClr val="000000"/>
                        </a:solidFill>
                        <a:effectLst/>
                      </a:endParaRPr>
                    </a:p>
                    <a:p>
                      <a:pPr algn="l" fontAlgn="t"/>
                      <a:r>
                        <a:rPr lang="en-US" dirty="0">
                          <a:solidFill>
                            <a:srgbClr val="000000"/>
                          </a:solidFill>
                          <a:effectLst/>
                        </a:rPr>
                        <a:t>MP3, MIDI, </a:t>
                      </a:r>
                      <a:r>
                        <a:rPr lang="en-US" dirty="0" err="1">
                          <a:solidFill>
                            <a:srgbClr val="000000"/>
                          </a:solidFill>
                          <a:effectLst/>
                        </a:rPr>
                        <a:t>Ogg</a:t>
                      </a:r>
                      <a:r>
                        <a:rPr lang="en-US" dirty="0">
                          <a:solidFill>
                            <a:srgbClr val="000000"/>
                          </a:solidFill>
                          <a:effectLst/>
                        </a:rPr>
                        <a:t> </a:t>
                      </a:r>
                      <a:r>
                        <a:rPr lang="en-US" dirty="0" err="1">
                          <a:solidFill>
                            <a:srgbClr val="000000"/>
                          </a:solidFill>
                          <a:effectLst/>
                        </a:rPr>
                        <a:t>Vorbis</a:t>
                      </a:r>
                      <a:r>
                        <a:rPr lang="en-US" dirty="0">
                          <a:solidFill>
                            <a:srgbClr val="000000"/>
                          </a:solidFill>
                          <a:effectLst/>
                        </a:rPr>
                        <a:t>, WAV, JPEG, PNG, GIF,</a:t>
                      </a:r>
                      <a:r>
                        <a:rPr lang="en-US" baseline="0" dirty="0">
                          <a:solidFill>
                            <a:srgbClr val="000000"/>
                          </a:solidFill>
                          <a:effectLst/>
                        </a:rPr>
                        <a:t> SVG …</a:t>
                      </a:r>
                      <a:endParaRPr lang="en-US" dirty="0">
                        <a:solidFill>
                          <a:srgbClr val="000000"/>
                        </a:solidFill>
                        <a:effectLst/>
                      </a:endParaRPr>
                    </a:p>
                  </a:txBody>
                  <a:tcPr marL="60960" marR="60960" marT="60960" marB="60960"/>
                </a:tc>
                <a:extLst>
                  <a:ext uri="{0D108BD9-81ED-4DB2-BD59-A6C34878D82A}">
                    <a16:rowId xmlns="" xmlns:a16="http://schemas.microsoft.com/office/drawing/2014/main" val="10004"/>
                  </a:ext>
                </a:extLst>
              </a:tr>
              <a:tr h="588309">
                <a:tc>
                  <a:txBody>
                    <a:bodyPr/>
                    <a:lstStyle/>
                    <a:p>
                      <a:pPr algn="l"/>
                      <a:r>
                        <a:rPr lang="en-US" sz="1800" b="1" i="0" kern="1200" dirty="0">
                          <a:solidFill>
                            <a:schemeClr val="dk1"/>
                          </a:solidFill>
                          <a:effectLst/>
                          <a:latin typeface="+mn-lt"/>
                          <a:ea typeface="+mn-ea"/>
                          <a:cs typeface="+mn-cs"/>
                        </a:rPr>
                        <a:t>Messaging</a:t>
                      </a:r>
                      <a:endParaRPr lang="en-US" sz="1800" b="0" i="0" kern="1200" dirty="0">
                        <a:solidFill>
                          <a:schemeClr val="dk1"/>
                        </a:solidFill>
                        <a:effectLst/>
                        <a:latin typeface="+mn-lt"/>
                        <a:ea typeface="+mn-ea"/>
                        <a:cs typeface="+mn-cs"/>
                      </a:endParaRPr>
                    </a:p>
                    <a:p>
                      <a:pPr algn="l"/>
                      <a:r>
                        <a:rPr lang="en-US" sz="1800" b="0" i="0" kern="1200" dirty="0">
                          <a:solidFill>
                            <a:schemeClr val="dk1"/>
                          </a:solidFill>
                          <a:effectLst/>
                          <a:latin typeface="+mn-lt"/>
                          <a:ea typeface="+mn-ea"/>
                          <a:cs typeface="+mn-cs"/>
                        </a:rPr>
                        <a:t>SMS and MMS</a:t>
                      </a:r>
                    </a:p>
                  </a:txBody>
                  <a:tcPr/>
                </a:tc>
                <a:extLst>
                  <a:ext uri="{0D108BD9-81ED-4DB2-BD59-A6C34878D82A}">
                    <a16:rowId xmlns="" xmlns:a16="http://schemas.microsoft.com/office/drawing/2014/main" val="10005"/>
                  </a:ext>
                </a:extLst>
              </a:tr>
              <a:tr h="1372721">
                <a:tc>
                  <a:txBody>
                    <a:bodyPr/>
                    <a:lstStyle/>
                    <a:p>
                      <a:pPr algn="l" fontAlgn="t"/>
                      <a:r>
                        <a:rPr lang="en-US" b="1" dirty="0">
                          <a:solidFill>
                            <a:srgbClr val="000000"/>
                          </a:solidFill>
                          <a:effectLst/>
                        </a:rPr>
                        <a:t>Web browser</a:t>
                      </a:r>
                      <a:endParaRPr lang="en-US" dirty="0">
                        <a:solidFill>
                          <a:srgbClr val="000000"/>
                        </a:solidFill>
                        <a:effectLst/>
                      </a:endParaRPr>
                    </a:p>
                    <a:p>
                      <a:pPr algn="l" fontAlgn="t"/>
                      <a:r>
                        <a:rPr lang="en-US" dirty="0">
                          <a:solidFill>
                            <a:srgbClr val="000000"/>
                          </a:solidFill>
                          <a:effectLst/>
                        </a:rPr>
                        <a:t>Based on the open-source </a:t>
                      </a:r>
                      <a:r>
                        <a:rPr lang="en-US" dirty="0" err="1">
                          <a:solidFill>
                            <a:srgbClr val="000000"/>
                          </a:solidFill>
                          <a:effectLst/>
                        </a:rPr>
                        <a:t>WebKit</a:t>
                      </a:r>
                      <a:r>
                        <a:rPr lang="en-US" dirty="0">
                          <a:solidFill>
                            <a:srgbClr val="000000"/>
                          </a:solidFill>
                          <a:effectLst/>
                        </a:rPr>
                        <a:t> layout engine, coupled with Chrome's V8 JavaScript engine supporting HTML5 and CSS3.</a:t>
                      </a:r>
                    </a:p>
                  </a:txBody>
                  <a:tcPr marL="60960" marR="60960" marT="60960" marB="60960"/>
                </a:tc>
                <a:extLst>
                  <a:ext uri="{0D108BD9-81ED-4DB2-BD59-A6C34878D82A}">
                    <a16:rowId xmlns="" xmlns:a16="http://schemas.microsoft.com/office/drawing/2014/main" val="10006"/>
                  </a:ext>
                </a:extLst>
              </a:tr>
            </a:tbl>
          </a:graphicData>
        </a:graphic>
      </p:graphicFrame>
      <p:graphicFrame>
        <p:nvGraphicFramePr>
          <p:cNvPr id="9" name="Content Placeholder 5"/>
          <p:cNvGraphicFramePr>
            <a:graphicFrameLocks/>
          </p:cNvGraphicFramePr>
          <p:nvPr>
            <p:extLst>
              <p:ext uri="{D42A27DB-BD31-4B8C-83A1-F6EECF244321}">
                <p14:modId xmlns:p14="http://schemas.microsoft.com/office/powerpoint/2010/main" val="2960929459"/>
              </p:ext>
            </p:extLst>
          </p:nvPr>
        </p:nvGraphicFramePr>
        <p:xfrm>
          <a:off x="4550434" y="640080"/>
          <a:ext cx="4572000" cy="6217920"/>
        </p:xfrm>
        <a:graphic>
          <a:graphicData uri="http://schemas.openxmlformats.org/drawingml/2006/table">
            <a:tbl>
              <a:tblPr firstRow="1" bandRow="1">
                <a:tableStyleId>{5C22544A-7EE6-4342-B048-85BDC9FD1C3A}</a:tableStyleId>
              </a:tblPr>
              <a:tblGrid>
                <a:gridCol w="4572000">
                  <a:extLst>
                    <a:ext uri="{9D8B030D-6E8A-4147-A177-3AD203B41FA5}">
                      <a16:colId xmlns="" xmlns:a16="http://schemas.microsoft.com/office/drawing/2014/main" val="20000"/>
                    </a:ext>
                  </a:extLst>
                </a:gridCol>
              </a:tblGrid>
              <a:tr h="396889">
                <a:tc>
                  <a:txBody>
                    <a:bodyPr/>
                    <a:lstStyle/>
                    <a:p>
                      <a:pPr algn="l"/>
                      <a:r>
                        <a:rPr lang="en-US" dirty="0"/>
                        <a:t>Feature &amp; Description</a:t>
                      </a:r>
                    </a:p>
                  </a:txBody>
                  <a:tcPr>
                    <a:lnL w="381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0"/>
                  </a:ext>
                </a:extLst>
              </a:tr>
              <a:tr h="1289887">
                <a:tc>
                  <a:txBody>
                    <a:bodyPr/>
                    <a:lstStyle/>
                    <a:p>
                      <a:pPr algn="l"/>
                      <a:r>
                        <a:rPr lang="en-US" sz="1800" b="1" i="0" kern="1200" dirty="0">
                          <a:solidFill>
                            <a:schemeClr val="dk1"/>
                          </a:solidFill>
                          <a:effectLst/>
                          <a:latin typeface="+mn-lt"/>
                          <a:ea typeface="+mn-ea"/>
                          <a:cs typeface="+mn-cs"/>
                        </a:rPr>
                        <a:t>Multi-touch</a:t>
                      </a:r>
                      <a:endParaRPr lang="en-US" sz="1800" b="0" i="0" kern="1200" dirty="0">
                        <a:solidFill>
                          <a:schemeClr val="dk1"/>
                        </a:solidFill>
                        <a:effectLst/>
                        <a:latin typeface="+mn-lt"/>
                        <a:ea typeface="+mn-ea"/>
                        <a:cs typeface="+mn-cs"/>
                      </a:endParaRPr>
                    </a:p>
                    <a:p>
                      <a:pPr algn="l"/>
                      <a:r>
                        <a:rPr lang="en-US" sz="1800" b="0" i="0" kern="1200" dirty="0">
                          <a:solidFill>
                            <a:schemeClr val="dk1"/>
                          </a:solidFill>
                          <a:effectLst/>
                          <a:latin typeface="+mn-lt"/>
                          <a:ea typeface="+mn-ea"/>
                          <a:cs typeface="+mn-cs"/>
                        </a:rPr>
                        <a:t>Android has native support for multi-touch which was initially made available in handsets.</a:t>
                      </a:r>
                    </a:p>
                  </a:txBody>
                  <a:tcPr>
                    <a:lnL w="381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1"/>
                  </a:ext>
                </a:extLst>
              </a:tr>
              <a:tr h="1322962">
                <a:tc>
                  <a:txBody>
                    <a:bodyPr/>
                    <a:lstStyle/>
                    <a:p>
                      <a:pPr algn="l" fontAlgn="t"/>
                      <a:r>
                        <a:rPr lang="en-US" b="1" dirty="0">
                          <a:solidFill>
                            <a:srgbClr val="000000"/>
                          </a:solidFill>
                          <a:effectLst/>
                        </a:rPr>
                        <a:t>Multi-tasking</a:t>
                      </a:r>
                      <a:endParaRPr lang="en-US" dirty="0">
                        <a:solidFill>
                          <a:srgbClr val="000000"/>
                        </a:solidFill>
                        <a:effectLst/>
                      </a:endParaRPr>
                    </a:p>
                    <a:p>
                      <a:pPr algn="l" fontAlgn="t"/>
                      <a:r>
                        <a:rPr lang="en-US" dirty="0">
                          <a:solidFill>
                            <a:srgbClr val="000000"/>
                          </a:solidFill>
                          <a:effectLst/>
                        </a:rPr>
                        <a:t>User can jump from one task to another and same time various application can run simultaneously.</a:t>
                      </a:r>
                    </a:p>
                  </a:txBody>
                  <a:tcPr marL="60960" marR="60960" marT="60960" marB="60960">
                    <a:lnL w="381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2"/>
                  </a:ext>
                </a:extLst>
              </a:tr>
              <a:tr h="1885220">
                <a:tc>
                  <a:txBody>
                    <a:bodyPr/>
                    <a:lstStyle/>
                    <a:p>
                      <a:pPr algn="l"/>
                      <a:r>
                        <a:rPr lang="en-US" sz="1800" b="1" i="0" kern="1200" dirty="0">
                          <a:solidFill>
                            <a:schemeClr val="dk1"/>
                          </a:solidFill>
                          <a:effectLst/>
                          <a:latin typeface="+mn-lt"/>
                          <a:ea typeface="+mn-ea"/>
                          <a:cs typeface="+mn-cs"/>
                        </a:rPr>
                        <a:t>GCM</a:t>
                      </a:r>
                      <a:endParaRPr lang="en-US" sz="1800" b="0" i="0" kern="1200" dirty="0">
                        <a:solidFill>
                          <a:schemeClr val="dk1"/>
                        </a:solidFill>
                        <a:effectLst/>
                        <a:latin typeface="+mn-lt"/>
                        <a:ea typeface="+mn-ea"/>
                        <a:cs typeface="+mn-cs"/>
                      </a:endParaRPr>
                    </a:p>
                    <a:p>
                      <a:pPr algn="l"/>
                      <a:r>
                        <a:rPr lang="en-US" sz="1800" b="0" i="0" kern="1200" dirty="0">
                          <a:solidFill>
                            <a:schemeClr val="dk1"/>
                          </a:solidFill>
                          <a:effectLst/>
                          <a:latin typeface="+mn-lt"/>
                          <a:ea typeface="+mn-ea"/>
                          <a:cs typeface="+mn-cs"/>
                        </a:rPr>
                        <a:t>Google Cloud Messaging (GCM) is a service that lets developers send short message data to their users on Android devices, without needing a proprietary sync solution.</a:t>
                      </a:r>
                    </a:p>
                  </a:txBody>
                  <a:tcPr>
                    <a:lnL w="381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3"/>
                  </a:ext>
                </a:extLst>
              </a:tr>
              <a:tr h="1322962">
                <a:tc>
                  <a:txBody>
                    <a:bodyPr/>
                    <a:lstStyle/>
                    <a:p>
                      <a:pPr algn="l"/>
                      <a:r>
                        <a:rPr lang="en-US" sz="1800" b="1" i="0" kern="1200" dirty="0">
                          <a:solidFill>
                            <a:schemeClr val="dk1"/>
                          </a:solidFill>
                          <a:effectLst/>
                          <a:latin typeface="+mn-lt"/>
                          <a:ea typeface="+mn-ea"/>
                          <a:cs typeface="+mn-cs"/>
                        </a:rPr>
                        <a:t>Android Beam</a:t>
                      </a:r>
                      <a:endParaRPr lang="en-US" sz="1800" b="0" i="0" kern="1200" dirty="0">
                        <a:solidFill>
                          <a:schemeClr val="dk1"/>
                        </a:solidFill>
                        <a:effectLst/>
                        <a:latin typeface="+mn-lt"/>
                        <a:ea typeface="+mn-ea"/>
                        <a:cs typeface="+mn-cs"/>
                      </a:endParaRPr>
                    </a:p>
                    <a:p>
                      <a:pPr algn="l"/>
                      <a:r>
                        <a:rPr lang="en-US" sz="1800" b="0" i="0" kern="1200" dirty="0">
                          <a:solidFill>
                            <a:schemeClr val="dk1"/>
                          </a:solidFill>
                          <a:effectLst/>
                          <a:latin typeface="+mn-lt"/>
                          <a:ea typeface="+mn-ea"/>
                          <a:cs typeface="+mn-cs"/>
                        </a:rPr>
                        <a:t>A popular NFC-based technology that lets users instantly share, just by touching two NFC-enabled phones together.</a:t>
                      </a:r>
                    </a:p>
                  </a:txBody>
                  <a:tcPr marL="60960" marR="60960" marT="60960" marB="60960">
                    <a:lnL w="381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6229113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76200"/>
            <a:ext cx="10820400" cy="914400"/>
          </a:xfrm>
        </p:spPr>
        <p:txBody>
          <a:bodyPr/>
          <a:lstStyle/>
          <a:p>
            <a:r>
              <a:rPr lang="en-US" dirty="0">
                <a:solidFill>
                  <a:srgbClr val="FF6600"/>
                </a:solidFill>
              </a:rPr>
              <a:t>Android </a:t>
            </a:r>
            <a:r>
              <a:rPr lang="en-US" dirty="0" err="1">
                <a:solidFill>
                  <a:srgbClr val="FF6600"/>
                </a:solidFill>
              </a:rPr>
              <a:t>Plateform</a:t>
            </a:r>
            <a:r>
              <a:rPr lang="en-US" dirty="0">
                <a:solidFill>
                  <a:srgbClr val="FF6600"/>
                </a:solidFill>
              </a:rPr>
              <a:t> Overview </a:t>
            </a:r>
          </a:p>
        </p:txBody>
      </p:sp>
      <p:sp>
        <p:nvSpPr>
          <p:cNvPr id="2" name="Content Placeholder 1"/>
          <p:cNvSpPr>
            <a:spLocks noGrp="1"/>
          </p:cNvSpPr>
          <p:nvPr>
            <p:ph idx="1"/>
          </p:nvPr>
        </p:nvSpPr>
        <p:spPr>
          <a:xfrm>
            <a:off x="1219200" y="1295400"/>
            <a:ext cx="6096000" cy="3657599"/>
          </a:xfrm>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38661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1630"/>
            <a:ext cx="10820400" cy="914400"/>
          </a:xfrm>
        </p:spPr>
        <p:txBody>
          <a:bodyPr/>
          <a:lstStyle/>
          <a:p>
            <a:r>
              <a:rPr lang="en-US" dirty="0">
                <a:solidFill>
                  <a:srgbClr val="FF6600"/>
                </a:solidFill>
              </a:rPr>
              <a:t>Android </a:t>
            </a:r>
            <a:r>
              <a:rPr lang="en-US" dirty="0" err="1">
                <a:solidFill>
                  <a:srgbClr val="FF6600"/>
                </a:solidFill>
              </a:rPr>
              <a:t>Plateform</a:t>
            </a:r>
            <a:r>
              <a:rPr lang="en-US" dirty="0">
                <a:solidFill>
                  <a:srgbClr val="FF6600"/>
                </a:solidFill>
              </a:rPr>
              <a:t> Overview </a:t>
            </a:r>
          </a:p>
        </p:txBody>
      </p:sp>
      <p:sp>
        <p:nvSpPr>
          <p:cNvPr id="2" name="Content Placeholder 1"/>
          <p:cNvSpPr>
            <a:spLocks noGrp="1"/>
          </p:cNvSpPr>
          <p:nvPr>
            <p:ph idx="1"/>
          </p:nvPr>
        </p:nvSpPr>
        <p:spPr>
          <a:xfrm>
            <a:off x="457200" y="1447800"/>
            <a:ext cx="7467600" cy="4572000"/>
          </a:xfrm>
        </p:spPr>
        <p:txBody>
          <a:bodyPr/>
          <a:lstStyle/>
          <a:p>
            <a:pPr marL="18288" indent="0" algn="just">
              <a:buNone/>
            </a:pPr>
            <a:r>
              <a:rPr lang="en-US" dirty="0"/>
              <a:t>Android is actually a system of the Linux family, for once without the GNU tools. The OS is based on:</a:t>
            </a:r>
            <a:endParaRPr lang="en-US" sz="2000" i="1" dirty="0"/>
          </a:p>
          <a:p>
            <a:r>
              <a:rPr lang="en-US" sz="2000" dirty="0">
                <a:effectLst/>
              </a:rPr>
              <a:t>A Linux kernel (and its drivers) </a:t>
            </a:r>
          </a:p>
          <a:p>
            <a:r>
              <a:rPr lang="en-US" sz="2000" dirty="0"/>
              <a:t>a virtual machine: </a:t>
            </a:r>
            <a:r>
              <a:rPr lang="en-US" sz="2000" dirty="0" err="1"/>
              <a:t>Dalvik</a:t>
            </a:r>
            <a:r>
              <a:rPr lang="en-US" sz="2000" dirty="0"/>
              <a:t> Virtual Machine</a:t>
            </a:r>
          </a:p>
          <a:p>
            <a:r>
              <a:rPr lang="en-US" sz="2000" dirty="0"/>
              <a:t>applications (browser, contact management, telephony application ...)</a:t>
            </a:r>
          </a:p>
          <a:p>
            <a:pPr marL="18288" indent="0">
              <a:buNone/>
            </a:pPr>
            <a:endParaRPr lang="en-US" sz="2000" i="1" dirty="0"/>
          </a:p>
          <a:p>
            <a:pPr marL="18288" indent="0">
              <a:buNone/>
            </a:pPr>
            <a:r>
              <a:rPr lang="en-US" sz="2000" dirty="0"/>
              <a:t>[</a:t>
            </a:r>
            <a:r>
              <a:rPr lang="en-US" sz="2000" dirty="0" err="1"/>
              <a:t>Dalvik</a:t>
            </a:r>
            <a:r>
              <a:rPr lang="en-US" sz="2000" dirty="0"/>
              <a:t>] is the name of the open-source virtual machine used on Android systems. This virtual machine is running .</a:t>
            </a:r>
            <a:r>
              <a:rPr lang="en-US" sz="2000" dirty="0" err="1"/>
              <a:t>dex</a:t>
            </a:r>
            <a:r>
              <a:rPr lang="en-US" sz="2000" dirty="0"/>
              <a:t> files and is not compatible with a JVM of the type Java SE or even Java ME</a:t>
            </a:r>
            <a:endParaRPr lang="en-US" dirty="0"/>
          </a:p>
        </p:txBody>
      </p:sp>
    </p:spTree>
    <p:extLst>
      <p:ext uri="{BB962C8B-B14F-4D97-AF65-F5344CB8AC3E}">
        <p14:creationId xmlns:p14="http://schemas.microsoft.com/office/powerpoint/2010/main" val="422700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lide(fromBottom)">
                                      <p:cBhvr>
                                        <p:cTn id="7" dur="500"/>
                                        <p:tgtEl>
                                          <p:spTgt spid="2">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slide(fromBottom)">
                                      <p:cBhvr>
                                        <p:cTn id="10" dur="500"/>
                                        <p:tgtEl>
                                          <p:spTgt spid="2">
                                            <p:txEl>
                                              <p:pRg st="1" end="1"/>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slide(fromBottom)">
                                      <p:cBhvr>
                                        <p:cTn id="13" dur="500"/>
                                        <p:tgtEl>
                                          <p:spTgt spid="2">
                                            <p:txEl>
                                              <p:pRg st="2" end="2"/>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slide(fromBottom)">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slide(fromBottom)">
                                      <p:cBhvr>
                                        <p:cTn id="21"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838200"/>
            <a:ext cx="9128760" cy="914400"/>
          </a:xfrm>
        </p:spPr>
        <p:txBody>
          <a:bodyPr/>
          <a:lstStyle/>
          <a:p>
            <a:pPr algn="ctr"/>
            <a:r>
              <a:rPr lang="en-US" sz="5400" i="1" dirty="0">
                <a:solidFill>
                  <a:srgbClr val="FF6600"/>
                </a:solidFill>
              </a:rPr>
              <a:t>What Do I Need To Build An     Android App?</a:t>
            </a:r>
          </a:p>
        </p:txBody>
      </p:sp>
      <p:sp>
        <p:nvSpPr>
          <p:cNvPr id="4" name="TextBox 3"/>
          <p:cNvSpPr txBox="1"/>
          <p:nvPr/>
        </p:nvSpPr>
        <p:spPr>
          <a:xfrm>
            <a:off x="1357290" y="3500438"/>
            <a:ext cx="6915176" cy="1815882"/>
          </a:xfrm>
          <a:prstGeom prst="rect">
            <a:avLst/>
          </a:prstGeom>
          <a:noFill/>
        </p:spPr>
        <p:txBody>
          <a:bodyPr wrap="square" rtlCol="0">
            <a:spAutoFit/>
          </a:bodyPr>
          <a:lstStyle/>
          <a:p>
            <a:pPr marL="285750" indent="-285750">
              <a:buFont typeface="Arial" pitchFamily="34" charset="0"/>
              <a:buChar char="•"/>
            </a:pPr>
            <a:r>
              <a:rPr lang="en-US" sz="2800" dirty="0">
                <a:solidFill>
                  <a:schemeClr val="tx2">
                    <a:lumMod val="90000"/>
                  </a:schemeClr>
                </a:solidFill>
                <a:effectLst>
                  <a:outerShdw blurRad="38100" dist="38100" dir="2700000" algn="tl">
                    <a:srgbClr val="000000">
                      <a:alpha val="43137"/>
                    </a:srgbClr>
                  </a:outerShdw>
                </a:effectLst>
              </a:rPr>
              <a:t>Java Programming Language &amp; XML</a:t>
            </a:r>
          </a:p>
          <a:p>
            <a:pPr marL="285750" indent="-285750">
              <a:buFont typeface="Arial" pitchFamily="34" charset="0"/>
              <a:buChar char="•"/>
            </a:pPr>
            <a:r>
              <a:rPr lang="en-US" sz="2800" dirty="0">
                <a:solidFill>
                  <a:schemeClr val="tx2">
                    <a:lumMod val="90000"/>
                  </a:schemeClr>
                </a:solidFill>
                <a:effectLst>
                  <a:outerShdw blurRad="38100" dist="38100" dir="2700000" algn="tl">
                    <a:srgbClr val="000000">
                      <a:alpha val="43137"/>
                    </a:srgbClr>
                  </a:outerShdw>
                </a:effectLst>
              </a:rPr>
              <a:t>Android SDK &amp; SDK Tools</a:t>
            </a:r>
          </a:p>
          <a:p>
            <a:pPr marL="285750" indent="-285750">
              <a:buFont typeface="Arial" pitchFamily="34" charset="0"/>
              <a:buChar char="•"/>
            </a:pPr>
            <a:r>
              <a:rPr lang="en-US" sz="2800" dirty="0">
                <a:solidFill>
                  <a:schemeClr val="tx2">
                    <a:lumMod val="90000"/>
                  </a:schemeClr>
                </a:solidFill>
                <a:effectLst>
                  <a:outerShdw blurRad="38100" dist="38100" dir="2700000" algn="tl">
                    <a:srgbClr val="000000">
                      <a:alpha val="43137"/>
                    </a:srgbClr>
                  </a:outerShdw>
                </a:effectLst>
              </a:rPr>
              <a:t>Android Studio</a:t>
            </a:r>
          </a:p>
          <a:p>
            <a:pPr marL="285750" indent="-285750">
              <a:buFont typeface="Arial" pitchFamily="34" charset="0"/>
              <a:buChar char="•"/>
            </a:pPr>
            <a:r>
              <a:rPr lang="en-US" sz="2800" dirty="0">
                <a:solidFill>
                  <a:schemeClr val="tx2">
                    <a:lumMod val="90000"/>
                  </a:schemeClr>
                </a:solidFill>
                <a:effectLst>
                  <a:outerShdw blurRad="38100" dist="38100" dir="2700000" algn="tl">
                    <a:srgbClr val="000000">
                      <a:alpha val="43137"/>
                    </a:srgbClr>
                  </a:outerShdw>
                </a:effectLst>
              </a:rPr>
              <a:t>The desire to learn</a:t>
            </a:r>
          </a:p>
        </p:txBody>
      </p:sp>
      <p:pic>
        <p:nvPicPr>
          <p:cNvPr id="28678" name="Picture 6" descr="Image associée"/>
          <p:cNvPicPr>
            <a:picLocks noChangeAspect="1" noChangeArrowheads="1"/>
          </p:cNvPicPr>
          <p:nvPr/>
        </p:nvPicPr>
        <p:blipFill>
          <a:blip r:embed="rId2" cstate="print"/>
          <a:srcRect/>
          <a:stretch>
            <a:fillRect/>
          </a:stretch>
        </p:blipFill>
        <p:spPr bwMode="auto">
          <a:xfrm>
            <a:off x="0" y="857232"/>
            <a:ext cx="2500330" cy="2460002"/>
          </a:xfrm>
          <a:prstGeom prst="rect">
            <a:avLst/>
          </a:prstGeom>
          <a:noFill/>
        </p:spPr>
      </p:pic>
    </p:spTree>
    <p:extLst>
      <p:ext uri="{BB962C8B-B14F-4D97-AF65-F5344CB8AC3E}">
        <p14:creationId xmlns:p14="http://schemas.microsoft.com/office/powerpoint/2010/main" val="29004331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253" y="990600"/>
            <a:ext cx="9128760" cy="914400"/>
          </a:xfrm>
        </p:spPr>
        <p:txBody>
          <a:bodyPr/>
          <a:lstStyle/>
          <a:p>
            <a:pPr algn="ctr"/>
            <a:r>
              <a:rPr lang="en-US" sz="5400" i="1" dirty="0">
                <a:solidFill>
                  <a:srgbClr val="FF6600"/>
                </a:solidFill>
              </a:rPr>
              <a:t>Environment Setup ( IDEs ):</a:t>
            </a:r>
            <a:br>
              <a:rPr lang="en-US" sz="5400" i="1" dirty="0">
                <a:solidFill>
                  <a:srgbClr val="FF6600"/>
                </a:solidFill>
              </a:rPr>
            </a:br>
            <a:endParaRPr lang="en-US" dirty="0">
              <a:solidFill>
                <a:srgbClr val="FF6600"/>
              </a:solidFill>
            </a:endParaRPr>
          </a:p>
        </p:txBody>
      </p:sp>
      <p:sp>
        <p:nvSpPr>
          <p:cNvPr id="4" name="TextBox 3"/>
          <p:cNvSpPr txBox="1"/>
          <p:nvPr/>
        </p:nvSpPr>
        <p:spPr>
          <a:xfrm>
            <a:off x="857224" y="1357298"/>
            <a:ext cx="7543800" cy="5324535"/>
          </a:xfrm>
          <a:prstGeom prst="rect">
            <a:avLst/>
          </a:prstGeom>
          <a:noFill/>
        </p:spPr>
        <p:txBody>
          <a:bodyPr wrap="square" rtlCol="0">
            <a:spAutoFit/>
          </a:bodyPr>
          <a:lstStyle/>
          <a:p>
            <a:r>
              <a:rPr lang="en-US" sz="2000" dirty="0"/>
              <a:t>You can start the development of your Android application on one of the following operating systems:</a:t>
            </a:r>
          </a:p>
          <a:p>
            <a:endParaRPr lang="en-US" sz="2000" dirty="0"/>
          </a:p>
          <a:p>
            <a:pPr marL="285750" indent="-285750">
              <a:buFont typeface="Arial" pitchFamily="34" charset="0"/>
              <a:buChar char="•"/>
            </a:pPr>
            <a:r>
              <a:rPr lang="en-US" sz="2000" dirty="0"/>
              <a:t>Microsoft Windows XP or later.</a:t>
            </a:r>
          </a:p>
          <a:p>
            <a:pPr marL="285750" indent="-285750">
              <a:buFont typeface="Arial" pitchFamily="34" charset="0"/>
              <a:buChar char="•"/>
            </a:pPr>
            <a:endParaRPr lang="en-US" sz="2000" dirty="0"/>
          </a:p>
          <a:p>
            <a:pPr marL="285750" indent="-285750">
              <a:buFont typeface="Arial" pitchFamily="34" charset="0"/>
              <a:buChar char="•"/>
            </a:pPr>
            <a:r>
              <a:rPr lang="en-US" sz="2000" dirty="0"/>
              <a:t>Mac OS X 10.5.8 or later with Intel chip.</a:t>
            </a:r>
          </a:p>
          <a:p>
            <a:pPr marL="285750" indent="-285750">
              <a:buFont typeface="Arial" pitchFamily="34" charset="0"/>
              <a:buChar char="•"/>
            </a:pPr>
            <a:endParaRPr lang="en-US" sz="2000" dirty="0"/>
          </a:p>
          <a:p>
            <a:pPr marL="285750" indent="-285750">
              <a:buFont typeface="Arial" pitchFamily="34" charset="0"/>
              <a:buChar char="•"/>
            </a:pPr>
            <a:r>
              <a:rPr lang="en-US" sz="2000" dirty="0"/>
              <a:t>Linux, including GNU C Library 2.7 or later.</a:t>
            </a:r>
          </a:p>
          <a:p>
            <a:endParaRPr lang="en-US" sz="2000" dirty="0"/>
          </a:p>
          <a:p>
            <a:r>
              <a:rPr lang="en-US" sz="2000" dirty="0"/>
              <a:t>Second, all the tools needed to develop Android apps are available for </a:t>
            </a:r>
            <a:r>
              <a:rPr lang="en-US" sz="2000" u="sng" dirty="0"/>
              <a:t>free</a:t>
            </a:r>
            <a:r>
              <a:rPr lang="en-US" sz="2000" dirty="0"/>
              <a:t> and can be downloaded from the web. Below is a list of the software you will need before you start programming your Android application.</a:t>
            </a:r>
          </a:p>
          <a:p>
            <a:endParaRPr lang="en-US" sz="2000" dirty="0"/>
          </a:p>
          <a:p>
            <a:pPr marL="285750" indent="-285750">
              <a:buFont typeface="Arial" pitchFamily="34" charset="0"/>
              <a:buChar char="•"/>
            </a:pPr>
            <a:r>
              <a:rPr lang="en-US" sz="2000" dirty="0"/>
              <a:t>Java JDK5 or later</a:t>
            </a:r>
          </a:p>
          <a:p>
            <a:pPr marL="285750" indent="-285750">
              <a:buFont typeface="Arial" pitchFamily="34" charset="0"/>
              <a:buChar char="•"/>
            </a:pPr>
            <a:endParaRPr lang="en-US" sz="2000" dirty="0"/>
          </a:p>
          <a:p>
            <a:pPr marL="285750" indent="-285750">
              <a:buFont typeface="Arial" pitchFamily="34" charset="0"/>
              <a:buChar char="•"/>
            </a:pPr>
            <a:r>
              <a:rPr lang="en-US" sz="2000" dirty="0"/>
              <a:t>Android Studio</a:t>
            </a:r>
          </a:p>
        </p:txBody>
      </p:sp>
    </p:spTree>
    <p:extLst>
      <p:ext uri="{BB962C8B-B14F-4D97-AF65-F5344CB8AC3E}">
        <p14:creationId xmlns:p14="http://schemas.microsoft.com/office/powerpoint/2010/main" val="129908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slide(fromBottom)">
                                      <p:cBhvr>
                                        <p:cTn id="10" dur="500"/>
                                        <p:tgtEl>
                                          <p:spTgt spid="4">
                                            <p:txEl>
                                              <p:pRg st="2" end="2"/>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slide(fromBottom)">
                                      <p:cBhvr>
                                        <p:cTn id="13" dur="500"/>
                                        <p:tgtEl>
                                          <p:spTgt spid="4">
                                            <p:txEl>
                                              <p:pRg st="4" end="4"/>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slide(fromBottom)">
                                      <p:cBhvr>
                                        <p:cTn id="16" dur="500"/>
                                        <p:tgtEl>
                                          <p:spTgt spid="4">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animEffect transition="in" filter="slide(fromBottom)">
                                      <p:cBhvr>
                                        <p:cTn id="21" dur="500"/>
                                        <p:tgtEl>
                                          <p:spTgt spid="4">
                                            <p:txEl>
                                              <p:pRg st="8" end="8"/>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4">
                                            <p:txEl>
                                              <p:pRg st="10" end="10"/>
                                            </p:txEl>
                                          </p:spTgt>
                                        </p:tgtEl>
                                        <p:attrNameLst>
                                          <p:attrName>style.visibility</p:attrName>
                                        </p:attrNameLst>
                                      </p:cBhvr>
                                      <p:to>
                                        <p:strVal val="visible"/>
                                      </p:to>
                                    </p:set>
                                    <p:animEffect transition="in" filter="slide(fromBottom)">
                                      <p:cBhvr>
                                        <p:cTn id="24" dur="500"/>
                                        <p:tgtEl>
                                          <p:spTgt spid="4">
                                            <p:txEl>
                                              <p:pRg st="10" end="10"/>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4">
                                            <p:txEl>
                                              <p:pRg st="12" end="12"/>
                                            </p:txEl>
                                          </p:spTgt>
                                        </p:tgtEl>
                                        <p:attrNameLst>
                                          <p:attrName>style.visibility</p:attrName>
                                        </p:attrNameLst>
                                      </p:cBhvr>
                                      <p:to>
                                        <p:strVal val="visible"/>
                                      </p:to>
                                    </p:set>
                                    <p:animEffect transition="in" filter="slide(fromBottom)">
                                      <p:cBhvr>
                                        <p:cTn id="27"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nvGraphicFramePr>
        <p:xfrm>
          <a:off x="571472" y="857232"/>
          <a:ext cx="8286808" cy="48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6" descr="Résultat de recherche d'images pour &quot;android logo transparent&quot;"/>
          <p:cNvPicPr>
            <a:picLocks noChangeAspect="1" noChangeArrowheads="1"/>
          </p:cNvPicPr>
          <p:nvPr/>
        </p:nvPicPr>
        <p:blipFill>
          <a:blip r:embed="rId7"/>
          <a:srcRect/>
          <a:stretch>
            <a:fillRect/>
          </a:stretch>
        </p:blipFill>
        <p:spPr bwMode="auto">
          <a:xfrm>
            <a:off x="857224" y="4429132"/>
            <a:ext cx="1833578" cy="1833579"/>
          </a:xfrm>
          <a:prstGeom prst="rect">
            <a:avLst/>
          </a:prstGeom>
          <a:noFill/>
        </p:spPr>
      </p:pic>
      <p:pic>
        <p:nvPicPr>
          <p:cNvPr id="6" name="Picture 6" descr="Résultat de recherche d'images pour &quot;android logo transparent&quot;"/>
          <p:cNvPicPr>
            <a:picLocks noChangeAspect="1" noChangeArrowheads="1"/>
          </p:cNvPicPr>
          <p:nvPr/>
        </p:nvPicPr>
        <p:blipFill>
          <a:blip r:embed="rId7"/>
          <a:srcRect/>
          <a:stretch>
            <a:fillRect/>
          </a:stretch>
        </p:blipFill>
        <p:spPr bwMode="auto">
          <a:xfrm>
            <a:off x="6429388" y="4429132"/>
            <a:ext cx="1833578" cy="1833579"/>
          </a:xfrm>
          <a:prstGeom prst="rect">
            <a:avLst/>
          </a:prstGeom>
          <a:noFill/>
        </p:spPr>
      </p:pic>
      <p:pic>
        <p:nvPicPr>
          <p:cNvPr id="7" name="Picture 6" descr="Résultat de recherche d'images pour &quot;android logo transparent&quot;"/>
          <p:cNvPicPr>
            <a:picLocks noChangeAspect="1" noChangeArrowheads="1"/>
          </p:cNvPicPr>
          <p:nvPr/>
        </p:nvPicPr>
        <p:blipFill>
          <a:blip r:embed="rId7"/>
          <a:srcRect/>
          <a:stretch>
            <a:fillRect/>
          </a:stretch>
        </p:blipFill>
        <p:spPr bwMode="auto">
          <a:xfrm>
            <a:off x="3643306" y="4429132"/>
            <a:ext cx="1833578" cy="1833579"/>
          </a:xfrm>
          <a:prstGeom prst="rect">
            <a:avLst/>
          </a:prstGeom>
          <a:noFill/>
        </p:spPr>
      </p:pic>
      <p:sp>
        <p:nvSpPr>
          <p:cNvPr id="8" name="ZoneTexte 7"/>
          <p:cNvSpPr txBox="1"/>
          <p:nvPr/>
        </p:nvSpPr>
        <p:spPr>
          <a:xfrm>
            <a:off x="1285852" y="5214950"/>
            <a:ext cx="1000132" cy="369332"/>
          </a:xfrm>
          <a:prstGeom prst="rect">
            <a:avLst/>
          </a:prstGeom>
          <a:noFill/>
        </p:spPr>
        <p:txBody>
          <a:bodyPr wrap="square" rtlCol="0">
            <a:spAutoFit/>
          </a:bodyPr>
          <a:lstStyle/>
          <a:p>
            <a:r>
              <a:rPr lang="fr-FR" dirty="0">
                <a:solidFill>
                  <a:schemeClr val="bg1"/>
                </a:solidFill>
              </a:rPr>
              <a:t>4 </a:t>
            </a:r>
            <a:r>
              <a:rPr lang="fr-FR" dirty="0" err="1">
                <a:solidFill>
                  <a:schemeClr val="bg1"/>
                </a:solidFill>
              </a:rPr>
              <a:t>hours</a:t>
            </a:r>
            <a:endParaRPr lang="fr-FR" dirty="0">
              <a:solidFill>
                <a:schemeClr val="bg1"/>
              </a:solidFill>
            </a:endParaRPr>
          </a:p>
        </p:txBody>
      </p:sp>
      <p:sp>
        <p:nvSpPr>
          <p:cNvPr id="9" name="ZoneTexte 8"/>
          <p:cNvSpPr txBox="1"/>
          <p:nvPr/>
        </p:nvSpPr>
        <p:spPr>
          <a:xfrm>
            <a:off x="6858016" y="5214950"/>
            <a:ext cx="1785950" cy="369332"/>
          </a:xfrm>
          <a:prstGeom prst="rect">
            <a:avLst/>
          </a:prstGeom>
          <a:noFill/>
        </p:spPr>
        <p:txBody>
          <a:bodyPr wrap="square" rtlCol="0">
            <a:spAutoFit/>
          </a:bodyPr>
          <a:lstStyle/>
          <a:p>
            <a:r>
              <a:rPr lang="fr-FR" dirty="0">
                <a:solidFill>
                  <a:schemeClr val="bg1"/>
                </a:solidFill>
              </a:rPr>
              <a:t>12 </a:t>
            </a:r>
            <a:r>
              <a:rPr lang="fr-FR" dirty="0" err="1">
                <a:solidFill>
                  <a:schemeClr val="bg1"/>
                </a:solidFill>
              </a:rPr>
              <a:t>hours</a:t>
            </a:r>
            <a:endParaRPr lang="fr-FR" dirty="0">
              <a:solidFill>
                <a:schemeClr val="bg1"/>
              </a:solidFill>
            </a:endParaRPr>
          </a:p>
        </p:txBody>
      </p:sp>
      <p:sp>
        <p:nvSpPr>
          <p:cNvPr id="10" name="ZoneTexte 9"/>
          <p:cNvSpPr txBox="1"/>
          <p:nvPr/>
        </p:nvSpPr>
        <p:spPr>
          <a:xfrm>
            <a:off x="4071934" y="5214950"/>
            <a:ext cx="1000132" cy="369332"/>
          </a:xfrm>
          <a:prstGeom prst="rect">
            <a:avLst/>
          </a:prstGeom>
          <a:noFill/>
        </p:spPr>
        <p:txBody>
          <a:bodyPr wrap="square" rtlCol="0">
            <a:spAutoFit/>
          </a:bodyPr>
          <a:lstStyle/>
          <a:p>
            <a:r>
              <a:rPr lang="fr-FR" dirty="0">
                <a:solidFill>
                  <a:schemeClr val="bg1"/>
                </a:solidFill>
              </a:rPr>
              <a:t>2 </a:t>
            </a:r>
            <a:r>
              <a:rPr lang="fr-FR" dirty="0" err="1">
                <a:solidFill>
                  <a:schemeClr val="bg1"/>
                </a:solidFill>
              </a:rPr>
              <a:t>hours</a:t>
            </a:r>
            <a:endParaRPr lang="fr-FR" dirty="0">
              <a:solidFill>
                <a:schemeClr val="bg1"/>
              </a:solidFill>
            </a:endParaRPr>
          </a:p>
        </p:txBody>
      </p:sp>
      <p:pic>
        <p:nvPicPr>
          <p:cNvPr id="11" name="Picture 7"/>
          <p:cNvPicPr>
            <a:picLocks noChangeAspect="1" noChangeArrowheads="1"/>
          </p:cNvPicPr>
          <p:nvPr/>
        </p:nvPicPr>
        <p:blipFill>
          <a:blip r:embed="rId8"/>
          <a:srcRect/>
          <a:stretch>
            <a:fillRect/>
          </a:stretch>
        </p:blipFill>
        <p:spPr bwMode="auto">
          <a:xfrm>
            <a:off x="3357554" y="142852"/>
            <a:ext cx="1857388" cy="18984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253" y="990600"/>
            <a:ext cx="9128760" cy="914400"/>
          </a:xfrm>
        </p:spPr>
        <p:txBody>
          <a:bodyPr/>
          <a:lstStyle/>
          <a:p>
            <a:pPr algn="ctr"/>
            <a:r>
              <a:rPr lang="en-US" sz="5400" i="1" dirty="0">
                <a:solidFill>
                  <a:srgbClr val="FF6600"/>
                </a:solidFill>
              </a:rPr>
              <a:t>Environment Setup ( IDEs ):</a:t>
            </a:r>
            <a:br>
              <a:rPr lang="en-US" sz="5400" i="1" dirty="0">
                <a:solidFill>
                  <a:srgbClr val="FF6600"/>
                </a:solidFill>
              </a:rPr>
            </a:br>
            <a:endParaRPr lang="en-US" dirty="0">
              <a:solidFill>
                <a:srgbClr val="FF6600"/>
              </a:solidFill>
            </a:endParaRPr>
          </a:p>
        </p:txBody>
      </p:sp>
      <p:sp>
        <p:nvSpPr>
          <p:cNvPr id="4" name="TextBox 3"/>
          <p:cNvSpPr txBox="1"/>
          <p:nvPr/>
        </p:nvSpPr>
        <p:spPr>
          <a:xfrm>
            <a:off x="857224" y="1643050"/>
            <a:ext cx="7543800" cy="4985980"/>
          </a:xfrm>
          <a:prstGeom prst="rect">
            <a:avLst/>
          </a:prstGeom>
          <a:noFill/>
        </p:spPr>
        <p:txBody>
          <a:bodyPr wrap="square" rtlCol="0">
            <a:spAutoFit/>
          </a:bodyPr>
          <a:lstStyle/>
          <a:p>
            <a:pPr algn="just"/>
            <a:r>
              <a:rPr lang="en-US" sz="2000" dirty="0"/>
              <a:t>You can download the latest version of Java JDK from Oracle's Java site </a:t>
            </a:r>
          </a:p>
          <a:p>
            <a:pPr algn="just"/>
            <a:r>
              <a:rPr lang="en-US" sz="2000" dirty="0"/>
              <a:t>− </a:t>
            </a:r>
            <a:r>
              <a:rPr lang="en-US" sz="2000" dirty="0">
                <a:solidFill>
                  <a:schemeClr val="tx2">
                    <a:lumMod val="90000"/>
                  </a:schemeClr>
                </a:solidFill>
                <a:hlinkClick r:id="rId2"/>
              </a:rPr>
              <a:t>Java SE Downloads</a:t>
            </a:r>
            <a:r>
              <a:rPr lang="en-US" sz="2000" dirty="0">
                <a:solidFill>
                  <a:schemeClr val="tx2">
                    <a:lumMod val="90000"/>
                  </a:schemeClr>
                </a:solidFill>
              </a:rPr>
              <a:t>. </a:t>
            </a:r>
            <a:r>
              <a:rPr lang="en-US" sz="2000" dirty="0"/>
              <a:t>You will find instructions for installing JDK in downloaded files, follow the given instructions to install and configure the setup. Finally set </a:t>
            </a:r>
            <a:r>
              <a:rPr lang="en-US" sz="2000" dirty="0">
                <a:solidFill>
                  <a:srgbClr val="FFC000"/>
                </a:solidFill>
              </a:rPr>
              <a:t>PATH</a:t>
            </a:r>
            <a:r>
              <a:rPr lang="en-US" sz="2000" dirty="0"/>
              <a:t> and </a:t>
            </a:r>
            <a:r>
              <a:rPr lang="en-US" sz="2000" dirty="0">
                <a:solidFill>
                  <a:srgbClr val="FFC000"/>
                </a:solidFill>
              </a:rPr>
              <a:t>JAVA_HOME</a:t>
            </a:r>
            <a:r>
              <a:rPr lang="en-US" sz="2000" dirty="0"/>
              <a:t> environment variables to refer to the directory that contains </a:t>
            </a:r>
            <a:r>
              <a:rPr lang="en-US" sz="2000" b="1" dirty="0"/>
              <a:t>java</a:t>
            </a:r>
            <a:r>
              <a:rPr lang="en-US" sz="2000" dirty="0"/>
              <a:t> and </a:t>
            </a:r>
            <a:r>
              <a:rPr lang="en-US" sz="2000" b="1" dirty="0" err="1"/>
              <a:t>javac</a:t>
            </a:r>
            <a:r>
              <a:rPr lang="en-US" sz="2000" dirty="0"/>
              <a:t>, typically </a:t>
            </a:r>
            <a:r>
              <a:rPr lang="en-US" sz="2000" dirty="0" err="1">
                <a:solidFill>
                  <a:srgbClr val="FFC000"/>
                </a:solidFill>
              </a:rPr>
              <a:t>java_install_dir</a:t>
            </a:r>
            <a:r>
              <a:rPr lang="en-US" sz="2000" dirty="0">
                <a:solidFill>
                  <a:srgbClr val="FFC000"/>
                </a:solidFill>
              </a:rPr>
              <a:t>/bin</a:t>
            </a:r>
            <a:r>
              <a:rPr lang="en-US" sz="2000" dirty="0"/>
              <a:t> and </a:t>
            </a:r>
            <a:r>
              <a:rPr lang="en-US" sz="2000" dirty="0" err="1">
                <a:solidFill>
                  <a:srgbClr val="FFC000"/>
                </a:solidFill>
              </a:rPr>
              <a:t>java_install_dir</a:t>
            </a:r>
            <a:r>
              <a:rPr lang="en-US" sz="2000" dirty="0"/>
              <a:t> respectively.</a:t>
            </a:r>
          </a:p>
          <a:p>
            <a:pPr algn="just"/>
            <a:endParaRPr lang="en-US" sz="2000" dirty="0"/>
          </a:p>
          <a:p>
            <a:pPr algn="just"/>
            <a:r>
              <a:rPr lang="en-US" sz="2000" dirty="0"/>
              <a:t>Android IDEs</a:t>
            </a:r>
          </a:p>
          <a:p>
            <a:pPr algn="just"/>
            <a:r>
              <a:rPr lang="en-US" sz="2000" dirty="0"/>
              <a:t>There are so many sophisticated Technologies are available to develop android applications, the familiar technologies, which are predominantly using tools as follows</a:t>
            </a:r>
          </a:p>
          <a:p>
            <a:pPr marL="285750" indent="-285750" algn="just">
              <a:buFont typeface="Arial" pitchFamily="34" charset="0"/>
              <a:buChar char="•"/>
            </a:pPr>
            <a:r>
              <a:rPr lang="en-US" sz="2000" u="sng" dirty="0">
                <a:hlinkClick r:id="rId3"/>
              </a:rPr>
              <a:t>Android Studio</a:t>
            </a:r>
            <a:endParaRPr lang="en-US" sz="2000" dirty="0"/>
          </a:p>
          <a:p>
            <a:pPr marL="285750" indent="-285750" algn="just">
              <a:buFont typeface="Arial" pitchFamily="34" charset="0"/>
              <a:buChar char="•"/>
            </a:pPr>
            <a:r>
              <a:rPr lang="en-US" sz="2000" dirty="0"/>
              <a:t>Eclipse IDE(Deprecated)</a:t>
            </a:r>
          </a:p>
          <a:p>
            <a:pPr algn="just"/>
            <a:endParaRPr lang="en-US" dirty="0"/>
          </a:p>
        </p:txBody>
      </p:sp>
    </p:spTree>
    <p:extLst>
      <p:ext uri="{BB962C8B-B14F-4D97-AF65-F5344CB8AC3E}">
        <p14:creationId xmlns:p14="http://schemas.microsoft.com/office/powerpoint/2010/main" val="74708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slide(fromBottom)">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slide(fromBottom)">
                                      <p:cBhvr>
                                        <p:cTn id="15" dur="500"/>
                                        <p:tgtEl>
                                          <p:spTgt spid="4">
                                            <p:txEl>
                                              <p:pRg st="3" end="3"/>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slide(fromBottom)">
                                      <p:cBhvr>
                                        <p:cTn id="18" dur="500"/>
                                        <p:tgtEl>
                                          <p:spTgt spid="4">
                                            <p:txEl>
                                              <p:pRg st="4" end="4"/>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slide(fromBottom)">
                                      <p:cBhvr>
                                        <p:cTn id="21" dur="500"/>
                                        <p:tgtEl>
                                          <p:spTgt spid="4">
                                            <p:txEl>
                                              <p:pRg st="5" end="5"/>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slide(fromBottom)">
                                      <p:cBhvr>
                                        <p:cTn id="2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4">
            <a:extLst>
              <a:ext uri="{FF2B5EF4-FFF2-40B4-BE49-F238E27FC236}">
                <a16:creationId xmlns="" xmlns:a16="http://schemas.microsoft.com/office/drawing/2014/main" id="{E5307A7A-50CB-5C46-8111-DE7756FA39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6388" y="22933"/>
            <a:ext cx="6911224" cy="6835067"/>
          </a:xfrm>
          <a:prstGeom prst="rect">
            <a:avLst/>
          </a:prstGeom>
        </p:spPr>
      </p:pic>
    </p:spTree>
    <p:extLst>
      <p:ext uri="{BB962C8B-B14F-4D97-AF65-F5344CB8AC3E}">
        <p14:creationId xmlns:p14="http://schemas.microsoft.com/office/powerpoint/2010/main" val="26357628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2844" y="214290"/>
            <a:ext cx="9128760" cy="914400"/>
          </a:xfrm>
        </p:spPr>
        <p:txBody>
          <a:bodyPr/>
          <a:lstStyle/>
          <a:p>
            <a:pPr algn="ctr"/>
            <a:r>
              <a:rPr lang="en-US" sz="5400" i="1" dirty="0">
                <a:solidFill>
                  <a:srgbClr val="FF6600"/>
                </a:solidFill>
              </a:rPr>
              <a:t>Architecture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31" y="1295400"/>
            <a:ext cx="3912617"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929058" y="1357298"/>
            <a:ext cx="5029200" cy="5324535"/>
          </a:xfrm>
          <a:prstGeom prst="rect">
            <a:avLst/>
          </a:prstGeom>
        </p:spPr>
        <p:txBody>
          <a:bodyPr wrap="square">
            <a:spAutoFit/>
          </a:bodyPr>
          <a:lstStyle/>
          <a:p>
            <a:pPr algn="just"/>
            <a:r>
              <a:rPr lang="en-US" sz="2000" dirty="0">
                <a:solidFill>
                  <a:schemeClr val="tx2">
                    <a:lumMod val="90000"/>
                  </a:schemeClr>
                </a:solidFill>
              </a:rPr>
              <a:t>• Java: </a:t>
            </a:r>
            <a:r>
              <a:rPr lang="en-US" sz="2000" dirty="0"/>
              <a:t>Java class files containing app logic </a:t>
            </a:r>
          </a:p>
          <a:p>
            <a:pPr algn="just"/>
            <a:r>
              <a:rPr lang="en-US" sz="2000" dirty="0">
                <a:solidFill>
                  <a:schemeClr val="tx2">
                    <a:lumMod val="90000"/>
                  </a:schemeClr>
                </a:solidFill>
              </a:rPr>
              <a:t>• Res: </a:t>
            </a:r>
            <a:r>
              <a:rPr lang="en-US" sz="2000" dirty="0"/>
              <a:t>Different resource files </a:t>
            </a:r>
          </a:p>
          <a:p>
            <a:pPr algn="just"/>
            <a:r>
              <a:rPr lang="en-US" sz="2000" dirty="0">
                <a:solidFill>
                  <a:schemeClr val="tx2">
                    <a:lumMod val="90000"/>
                  </a:schemeClr>
                </a:solidFill>
              </a:rPr>
              <a:t>• </a:t>
            </a:r>
            <a:r>
              <a:rPr lang="en-US" sz="2000" dirty="0" err="1">
                <a:solidFill>
                  <a:schemeClr val="tx2">
                    <a:lumMod val="90000"/>
                  </a:schemeClr>
                </a:solidFill>
              </a:rPr>
              <a:t>Anim</a:t>
            </a:r>
            <a:r>
              <a:rPr lang="en-US" sz="2000" dirty="0">
                <a:solidFill>
                  <a:schemeClr val="tx2">
                    <a:lumMod val="90000"/>
                  </a:schemeClr>
                </a:solidFill>
              </a:rPr>
              <a:t>: </a:t>
            </a:r>
            <a:r>
              <a:rPr lang="en-US" sz="2000" dirty="0"/>
              <a:t>Animation resource files </a:t>
            </a:r>
          </a:p>
          <a:p>
            <a:pPr algn="just"/>
            <a:r>
              <a:rPr lang="en-US" sz="2000" dirty="0">
                <a:solidFill>
                  <a:schemeClr val="tx2">
                    <a:lumMod val="90000"/>
                  </a:schemeClr>
                </a:solidFill>
              </a:rPr>
              <a:t>• </a:t>
            </a:r>
            <a:r>
              <a:rPr lang="en-US" sz="2000" dirty="0" err="1">
                <a:solidFill>
                  <a:schemeClr val="tx2">
                    <a:lumMod val="90000"/>
                  </a:schemeClr>
                </a:solidFill>
              </a:rPr>
              <a:t>Drawable</a:t>
            </a:r>
            <a:r>
              <a:rPr lang="en-US" sz="2000" dirty="0">
                <a:solidFill>
                  <a:schemeClr val="tx2">
                    <a:lumMod val="90000"/>
                  </a:schemeClr>
                </a:solidFill>
              </a:rPr>
              <a:t>: </a:t>
            </a:r>
            <a:r>
              <a:rPr lang="en-US" sz="2000" dirty="0"/>
              <a:t>Images </a:t>
            </a:r>
          </a:p>
          <a:p>
            <a:pPr algn="just"/>
            <a:r>
              <a:rPr lang="en-US" sz="2000" dirty="0">
                <a:solidFill>
                  <a:schemeClr val="tx2">
                    <a:lumMod val="90000"/>
                  </a:schemeClr>
                </a:solidFill>
              </a:rPr>
              <a:t>• </a:t>
            </a:r>
            <a:r>
              <a:rPr lang="en-US" sz="2000" dirty="0" err="1">
                <a:solidFill>
                  <a:schemeClr val="tx2">
                    <a:lumMod val="90000"/>
                  </a:schemeClr>
                </a:solidFill>
              </a:rPr>
              <a:t>Drawable-Xdpi</a:t>
            </a:r>
            <a:r>
              <a:rPr lang="en-US" sz="2000" dirty="0">
                <a:solidFill>
                  <a:schemeClr val="tx2">
                    <a:lumMod val="90000"/>
                  </a:schemeClr>
                </a:solidFill>
              </a:rPr>
              <a:t>: </a:t>
            </a:r>
            <a:r>
              <a:rPr lang="en-US" sz="2000" dirty="0"/>
              <a:t>Images depending on screen density </a:t>
            </a:r>
          </a:p>
          <a:p>
            <a:pPr algn="just"/>
            <a:r>
              <a:rPr lang="en-US" sz="2000" dirty="0">
                <a:solidFill>
                  <a:schemeClr val="tx2">
                    <a:lumMod val="90000"/>
                  </a:schemeClr>
                </a:solidFill>
              </a:rPr>
              <a:t>• Layout: </a:t>
            </a:r>
            <a:r>
              <a:rPr lang="en-US" sz="2000" dirty="0"/>
              <a:t>App layout files </a:t>
            </a:r>
          </a:p>
          <a:p>
            <a:pPr algn="just"/>
            <a:r>
              <a:rPr lang="en-US" sz="2000" dirty="0">
                <a:solidFill>
                  <a:schemeClr val="tx2">
                    <a:lumMod val="90000"/>
                  </a:schemeClr>
                </a:solidFill>
              </a:rPr>
              <a:t>• Menu: </a:t>
            </a:r>
            <a:r>
              <a:rPr lang="en-US" sz="2000" dirty="0"/>
              <a:t>Layout menu files </a:t>
            </a:r>
          </a:p>
          <a:p>
            <a:pPr algn="just"/>
            <a:r>
              <a:rPr lang="en-US" sz="2000" dirty="0">
                <a:solidFill>
                  <a:schemeClr val="tx2">
                    <a:lumMod val="90000"/>
                  </a:schemeClr>
                </a:solidFill>
              </a:rPr>
              <a:t>• Values: </a:t>
            </a:r>
            <a:r>
              <a:rPr lang="en-US" sz="2000" dirty="0"/>
              <a:t>Value files (strings, colors, arrays, etc) </a:t>
            </a:r>
          </a:p>
          <a:p>
            <a:pPr algn="just"/>
            <a:r>
              <a:rPr lang="en-US" sz="2000" dirty="0">
                <a:solidFill>
                  <a:schemeClr val="tx2">
                    <a:lumMod val="90000"/>
                  </a:schemeClr>
                </a:solidFill>
              </a:rPr>
              <a:t>• Values-</a:t>
            </a:r>
            <a:r>
              <a:rPr lang="en-US" sz="2000" dirty="0" err="1">
                <a:solidFill>
                  <a:schemeClr val="tx2">
                    <a:lumMod val="90000"/>
                  </a:schemeClr>
                </a:solidFill>
              </a:rPr>
              <a:t>vX</a:t>
            </a:r>
            <a:r>
              <a:rPr lang="en-US" sz="2000" dirty="0">
                <a:solidFill>
                  <a:schemeClr val="tx2">
                    <a:lumMod val="90000"/>
                  </a:schemeClr>
                </a:solidFill>
              </a:rPr>
              <a:t>: </a:t>
            </a:r>
            <a:r>
              <a:rPr lang="en-US" sz="2000" dirty="0"/>
              <a:t>Value files depending on API level </a:t>
            </a:r>
          </a:p>
          <a:p>
            <a:pPr algn="just"/>
            <a:r>
              <a:rPr lang="en-US" sz="2000" dirty="0">
                <a:solidFill>
                  <a:schemeClr val="tx2">
                    <a:lumMod val="90000"/>
                  </a:schemeClr>
                </a:solidFill>
              </a:rPr>
              <a:t>• Values-</a:t>
            </a:r>
            <a:r>
              <a:rPr lang="en-US" sz="2000" dirty="0" err="1">
                <a:solidFill>
                  <a:schemeClr val="tx2">
                    <a:lumMod val="90000"/>
                  </a:schemeClr>
                </a:solidFill>
              </a:rPr>
              <a:t>Xdp</a:t>
            </a:r>
            <a:r>
              <a:rPr lang="en-US" sz="2000" dirty="0">
                <a:solidFill>
                  <a:schemeClr val="tx2">
                    <a:lumMod val="90000"/>
                  </a:schemeClr>
                </a:solidFill>
              </a:rPr>
              <a:t>: </a:t>
            </a:r>
            <a:r>
              <a:rPr lang="en-US" sz="2000" dirty="0"/>
              <a:t>Value files depending on screen density </a:t>
            </a:r>
          </a:p>
          <a:p>
            <a:pPr algn="just"/>
            <a:r>
              <a:rPr lang="en-US" sz="2000" dirty="0">
                <a:solidFill>
                  <a:schemeClr val="tx2">
                    <a:lumMod val="90000"/>
                  </a:schemeClr>
                </a:solidFill>
              </a:rPr>
              <a:t>• XML: </a:t>
            </a:r>
            <a:r>
              <a:rPr lang="en-US" sz="2000" dirty="0"/>
              <a:t>XML files </a:t>
            </a:r>
          </a:p>
          <a:p>
            <a:pPr algn="just"/>
            <a:r>
              <a:rPr lang="en-US" sz="2000" dirty="0">
                <a:solidFill>
                  <a:schemeClr val="tx2">
                    <a:lumMod val="90000"/>
                  </a:schemeClr>
                </a:solidFill>
              </a:rPr>
              <a:t>• AndroidManifest.xml: </a:t>
            </a:r>
            <a:r>
              <a:rPr lang="en-US" sz="2000" dirty="0"/>
              <a:t>App metadata file </a:t>
            </a:r>
          </a:p>
          <a:p>
            <a:pPr algn="just"/>
            <a:r>
              <a:rPr lang="en-US" sz="2000" dirty="0">
                <a:solidFill>
                  <a:schemeClr val="tx2">
                    <a:lumMod val="90000"/>
                  </a:schemeClr>
                </a:solidFill>
              </a:rPr>
              <a:t>• </a:t>
            </a:r>
            <a:r>
              <a:rPr lang="en-US" sz="2000" dirty="0" err="1">
                <a:solidFill>
                  <a:schemeClr val="tx2">
                    <a:lumMod val="90000"/>
                  </a:schemeClr>
                </a:solidFill>
              </a:rPr>
              <a:t>build.gradle</a:t>
            </a:r>
            <a:r>
              <a:rPr lang="en-US" sz="2000" dirty="0">
                <a:solidFill>
                  <a:schemeClr val="tx2">
                    <a:lumMod val="90000"/>
                  </a:schemeClr>
                </a:solidFill>
              </a:rPr>
              <a:t>: </a:t>
            </a:r>
            <a:r>
              <a:rPr lang="en-US" sz="2000" dirty="0"/>
              <a:t>Build related settings</a:t>
            </a:r>
          </a:p>
        </p:txBody>
      </p:sp>
    </p:spTree>
    <p:extLst>
      <p:ext uri="{BB962C8B-B14F-4D97-AF65-F5344CB8AC3E}">
        <p14:creationId xmlns:p14="http://schemas.microsoft.com/office/powerpoint/2010/main" val="154999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lide(fromBottom)">
                                      <p:cBhvr>
                                        <p:cTn id="7" dur="500"/>
                                        <p:tgtEl>
                                          <p:spTgt spid="2">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slide(fromBottom)">
                                      <p:cBhvr>
                                        <p:cTn id="10" dur="500"/>
                                        <p:tgtEl>
                                          <p:spTgt spid="2">
                                            <p:txEl>
                                              <p:pRg st="1" end="1"/>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slide(fromBottom)">
                                      <p:cBhvr>
                                        <p:cTn id="13" dur="500"/>
                                        <p:tgtEl>
                                          <p:spTgt spid="2">
                                            <p:txEl>
                                              <p:pRg st="2" end="2"/>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slide(fromBottom)">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slide(fromBottom)">
                                      <p:cBhvr>
                                        <p:cTn id="21" dur="500"/>
                                        <p:tgtEl>
                                          <p:spTgt spid="2">
                                            <p:txEl>
                                              <p:pRg st="4" end="4"/>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slide(fromBottom)">
                                      <p:cBhvr>
                                        <p:cTn id="24" dur="500"/>
                                        <p:tgtEl>
                                          <p:spTgt spid="2">
                                            <p:txEl>
                                              <p:pRg st="5" end="5"/>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slide(fromBottom)">
                                      <p:cBhvr>
                                        <p:cTn id="27" dur="500"/>
                                        <p:tgtEl>
                                          <p:spTgt spid="2">
                                            <p:txEl>
                                              <p:pRg st="6" end="6"/>
                                            </p:txEl>
                                          </p:spTgt>
                                        </p:tgtEl>
                                      </p:cBhvr>
                                    </p:animEffect>
                                  </p:childTnLst>
                                </p:cTn>
                              </p:par>
                              <p:par>
                                <p:cTn id="28" presetID="12" presetClass="entr" presetSubtype="4" fill="hold"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slide(fromBottom)">
                                      <p:cBhvr>
                                        <p:cTn id="30" dur="500"/>
                                        <p:tgtEl>
                                          <p:spTgt spid="2">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slide(fromBottom)">
                                      <p:cBhvr>
                                        <p:cTn id="35" dur="500"/>
                                        <p:tgtEl>
                                          <p:spTgt spid="2">
                                            <p:txEl>
                                              <p:pRg st="8" end="8"/>
                                            </p:txEl>
                                          </p:spTgt>
                                        </p:tgtEl>
                                      </p:cBhvr>
                                    </p:animEffect>
                                  </p:childTnLst>
                                </p:cTn>
                              </p:par>
                              <p:par>
                                <p:cTn id="36" presetID="12" presetClass="entr" presetSubtype="4" fill="hold" nodeType="withEffect">
                                  <p:stCondLst>
                                    <p:cond delay="0"/>
                                  </p:stCondLst>
                                  <p:childTnLst>
                                    <p:set>
                                      <p:cBhvr>
                                        <p:cTn id="37" dur="1" fill="hold">
                                          <p:stCondLst>
                                            <p:cond delay="0"/>
                                          </p:stCondLst>
                                        </p:cTn>
                                        <p:tgtEl>
                                          <p:spTgt spid="2">
                                            <p:txEl>
                                              <p:pRg st="9" end="9"/>
                                            </p:txEl>
                                          </p:spTgt>
                                        </p:tgtEl>
                                        <p:attrNameLst>
                                          <p:attrName>style.visibility</p:attrName>
                                        </p:attrNameLst>
                                      </p:cBhvr>
                                      <p:to>
                                        <p:strVal val="visible"/>
                                      </p:to>
                                    </p:set>
                                    <p:animEffect transition="in" filter="slide(fromBottom)">
                                      <p:cBhvr>
                                        <p:cTn id="38" dur="500"/>
                                        <p:tgtEl>
                                          <p:spTgt spid="2">
                                            <p:txEl>
                                              <p:pRg st="9" end="9"/>
                                            </p:txEl>
                                          </p:spTgt>
                                        </p:tgtEl>
                                      </p:cBhvr>
                                    </p:animEffect>
                                  </p:childTnLst>
                                </p:cTn>
                              </p:par>
                              <p:par>
                                <p:cTn id="39" presetID="12" presetClass="entr" presetSubtype="4" fill="hold" nodeType="with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animEffect transition="in" filter="slide(fromBottom)">
                                      <p:cBhvr>
                                        <p:cTn id="41" dur="500"/>
                                        <p:tgtEl>
                                          <p:spTgt spid="2">
                                            <p:txEl>
                                              <p:pRg st="10" end="10"/>
                                            </p:txEl>
                                          </p:spTgt>
                                        </p:tgtEl>
                                      </p:cBhvr>
                                    </p:animEffect>
                                  </p:childTnLst>
                                </p:cTn>
                              </p:par>
                              <p:par>
                                <p:cTn id="42" presetID="12" presetClass="entr" presetSubtype="4" fill="hold" nodeType="withEffect">
                                  <p:stCondLst>
                                    <p:cond delay="0"/>
                                  </p:stCondLst>
                                  <p:childTnLst>
                                    <p:set>
                                      <p:cBhvr>
                                        <p:cTn id="43" dur="1" fill="hold">
                                          <p:stCondLst>
                                            <p:cond delay="0"/>
                                          </p:stCondLst>
                                        </p:cTn>
                                        <p:tgtEl>
                                          <p:spTgt spid="2">
                                            <p:txEl>
                                              <p:pRg st="11" end="11"/>
                                            </p:txEl>
                                          </p:spTgt>
                                        </p:tgtEl>
                                        <p:attrNameLst>
                                          <p:attrName>style.visibility</p:attrName>
                                        </p:attrNameLst>
                                      </p:cBhvr>
                                      <p:to>
                                        <p:strVal val="visible"/>
                                      </p:to>
                                    </p:set>
                                    <p:animEffect transition="in" filter="slide(fromBottom)">
                                      <p:cBhvr>
                                        <p:cTn id="44" dur="500"/>
                                        <p:tgtEl>
                                          <p:spTgt spid="2">
                                            <p:txEl>
                                              <p:pRg st="11" end="11"/>
                                            </p:txEl>
                                          </p:spTgt>
                                        </p:tgtEl>
                                      </p:cBhvr>
                                    </p:animEffect>
                                  </p:childTnLst>
                                </p:cTn>
                              </p:par>
                              <p:par>
                                <p:cTn id="45" presetID="12" presetClass="entr" presetSubtype="4" fill="hold" nodeType="with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animEffect transition="in" filter="slide(fromBottom)">
                                      <p:cBhvr>
                                        <p:cTn id="47"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 y="304800"/>
            <a:ext cx="9128760" cy="914400"/>
          </a:xfrm>
        </p:spPr>
        <p:txBody>
          <a:bodyPr/>
          <a:lstStyle/>
          <a:p>
            <a:pPr algn="ctr"/>
            <a:r>
              <a:rPr lang="en-US" sz="5400" i="1" dirty="0">
                <a:solidFill>
                  <a:srgbClr val="FF6600"/>
                </a:solidFill>
              </a:rPr>
              <a:t>Application Components</a:t>
            </a:r>
          </a:p>
        </p:txBody>
      </p:sp>
      <p:sp>
        <p:nvSpPr>
          <p:cNvPr id="4" name="TextBox 3"/>
          <p:cNvSpPr txBox="1"/>
          <p:nvPr/>
        </p:nvSpPr>
        <p:spPr>
          <a:xfrm>
            <a:off x="714348" y="2071678"/>
            <a:ext cx="7543800" cy="2677656"/>
          </a:xfrm>
          <a:prstGeom prst="rect">
            <a:avLst/>
          </a:prstGeom>
          <a:noFill/>
        </p:spPr>
        <p:txBody>
          <a:bodyPr wrap="square" rtlCol="0">
            <a:spAutoFit/>
          </a:bodyPr>
          <a:lstStyle/>
          <a:p>
            <a:r>
              <a:rPr lang="en-US" sz="2400" dirty="0"/>
              <a:t>Application components are the essential building blocks of an Android application. These components are loosely coupled by the application manifest file </a:t>
            </a:r>
            <a:r>
              <a:rPr lang="en-US" sz="2400" i="1" dirty="0">
                <a:solidFill>
                  <a:srgbClr val="FFC000"/>
                </a:solidFill>
              </a:rPr>
              <a:t>AndroidManifest.xml</a:t>
            </a:r>
            <a:r>
              <a:rPr lang="en-US" sz="2400" dirty="0">
                <a:solidFill>
                  <a:srgbClr val="FFC000"/>
                </a:solidFill>
              </a:rPr>
              <a:t> </a:t>
            </a:r>
            <a:r>
              <a:rPr lang="en-US" sz="2400" dirty="0"/>
              <a:t>that describes each component of the application and how they interact.</a:t>
            </a:r>
          </a:p>
          <a:p>
            <a:r>
              <a:rPr lang="en-US" sz="2400" dirty="0"/>
              <a:t>There are following four main components that can be used within an Android application :</a:t>
            </a:r>
          </a:p>
        </p:txBody>
      </p:sp>
    </p:spTree>
    <p:extLst>
      <p:ext uri="{BB962C8B-B14F-4D97-AF65-F5344CB8AC3E}">
        <p14:creationId xmlns:p14="http://schemas.microsoft.com/office/powerpoint/2010/main" val="8610460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 y="304800"/>
            <a:ext cx="9128760" cy="914400"/>
          </a:xfrm>
        </p:spPr>
        <p:txBody>
          <a:bodyPr/>
          <a:lstStyle/>
          <a:p>
            <a:pPr algn="ctr"/>
            <a:r>
              <a:rPr lang="en-US" sz="5400" i="1" dirty="0">
                <a:solidFill>
                  <a:srgbClr val="FF6600"/>
                </a:solidFill>
              </a:rPr>
              <a:t>Activities</a:t>
            </a:r>
          </a:p>
        </p:txBody>
      </p:sp>
      <p:sp>
        <p:nvSpPr>
          <p:cNvPr id="2" name="Content Placeholder 1"/>
          <p:cNvSpPr>
            <a:spLocks noGrp="1"/>
          </p:cNvSpPr>
          <p:nvPr>
            <p:ph idx="1"/>
          </p:nvPr>
        </p:nvSpPr>
        <p:spPr>
          <a:xfrm>
            <a:off x="3276600" y="1524000"/>
            <a:ext cx="5715000" cy="3657599"/>
          </a:xfrm>
        </p:spPr>
        <p:txBody>
          <a:bodyPr>
            <a:normAutofit/>
          </a:bodyPr>
          <a:lstStyle/>
          <a:p>
            <a:r>
              <a:rPr lang="en-US" sz="2400" dirty="0"/>
              <a:t>They dictate the UI and handle the user interaction to the smart phone screen</a:t>
            </a:r>
          </a:p>
          <a:p>
            <a:r>
              <a:rPr lang="en-US" sz="2400" dirty="0"/>
              <a:t>Every app has at least one activity </a:t>
            </a:r>
          </a:p>
          <a:p>
            <a:r>
              <a:rPr lang="en-US" sz="2400" dirty="0"/>
              <a:t> Activities can be full-screen, floating or embedded inside another activity</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163"/>
          <a:stretch/>
        </p:blipFill>
        <p:spPr bwMode="auto">
          <a:xfrm>
            <a:off x="152400" y="1219199"/>
            <a:ext cx="3056626" cy="5512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15362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 y="304800"/>
            <a:ext cx="9128760" cy="914400"/>
          </a:xfrm>
        </p:spPr>
        <p:txBody>
          <a:bodyPr/>
          <a:lstStyle/>
          <a:p>
            <a:pPr algn="ctr"/>
            <a:r>
              <a:rPr lang="en-US" sz="5400" i="1" dirty="0">
                <a:solidFill>
                  <a:srgbClr val="FF6600"/>
                </a:solidFill>
              </a:rPr>
              <a:t>Services</a:t>
            </a:r>
          </a:p>
        </p:txBody>
      </p:sp>
      <p:sp>
        <p:nvSpPr>
          <p:cNvPr id="2" name="Content Placeholder 1"/>
          <p:cNvSpPr>
            <a:spLocks noGrp="1"/>
          </p:cNvSpPr>
          <p:nvPr>
            <p:ph idx="1"/>
          </p:nvPr>
        </p:nvSpPr>
        <p:spPr>
          <a:xfrm>
            <a:off x="4800600" y="1928802"/>
            <a:ext cx="4343400" cy="3657600"/>
          </a:xfrm>
        </p:spPr>
        <p:txBody>
          <a:bodyPr>
            <a:noAutofit/>
          </a:bodyPr>
          <a:lstStyle/>
          <a:p>
            <a:r>
              <a:rPr lang="en-US" sz="2200" dirty="0"/>
              <a:t>A service is a long running operation in the background </a:t>
            </a:r>
          </a:p>
          <a:p>
            <a:r>
              <a:rPr lang="en-US" sz="2200" dirty="0"/>
              <a:t> There are two types of services in Android – Bounded (which runs as long as components which bind to it run) and Unbounded (which runs indefinitely)</a:t>
            </a:r>
          </a:p>
          <a:p>
            <a:r>
              <a:rPr lang="en-US" sz="2200" dirty="0"/>
              <a:t>Services run on the main thread of the application by default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4800600" cy="490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28138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 y="304800"/>
            <a:ext cx="9128760" cy="914400"/>
          </a:xfrm>
        </p:spPr>
        <p:txBody>
          <a:bodyPr/>
          <a:lstStyle/>
          <a:p>
            <a:pPr algn="ctr"/>
            <a:r>
              <a:rPr lang="en-US" sz="5400" i="1" dirty="0" err="1">
                <a:solidFill>
                  <a:srgbClr val="FF6600"/>
                </a:solidFill>
              </a:rPr>
              <a:t>BroadcastReceiver</a:t>
            </a:r>
            <a:endParaRPr lang="en-US" sz="5400" i="1" dirty="0">
              <a:solidFill>
                <a:srgbClr val="FF6600"/>
              </a:solidFill>
            </a:endParaRPr>
          </a:p>
        </p:txBody>
      </p:sp>
      <p:sp>
        <p:nvSpPr>
          <p:cNvPr id="2" name="Content Placeholder 1"/>
          <p:cNvSpPr>
            <a:spLocks noGrp="1"/>
          </p:cNvSpPr>
          <p:nvPr>
            <p:ph idx="1"/>
          </p:nvPr>
        </p:nvSpPr>
        <p:spPr>
          <a:xfrm>
            <a:off x="5000628" y="2000240"/>
            <a:ext cx="4343400" cy="3657600"/>
          </a:xfrm>
        </p:spPr>
        <p:txBody>
          <a:bodyPr>
            <a:noAutofit/>
          </a:bodyPr>
          <a:lstStyle/>
          <a:p>
            <a:r>
              <a:rPr lang="en-US" sz="2000" dirty="0"/>
              <a:t>A broadcast is a system or app event that can be “broadcasted” so other apps/services can listen for it </a:t>
            </a:r>
          </a:p>
          <a:p>
            <a:r>
              <a:rPr lang="en-US" sz="2000" dirty="0"/>
              <a:t> Broadcasts are handled by a </a:t>
            </a:r>
            <a:r>
              <a:rPr lang="en-US" sz="2000" dirty="0" err="1"/>
              <a:t>BroadcastReceiver</a:t>
            </a:r>
            <a:r>
              <a:rPr lang="en-US" sz="2000" dirty="0"/>
              <a:t>, which is a component that allows you to listen for broadcasts </a:t>
            </a:r>
          </a:p>
          <a:p>
            <a:r>
              <a:rPr lang="en-US" sz="2000" dirty="0"/>
              <a:t> A </a:t>
            </a:r>
            <a:r>
              <a:rPr lang="en-US" sz="2000" dirty="0" err="1"/>
              <a:t>BroadcastReceiver</a:t>
            </a:r>
            <a:r>
              <a:rPr lang="en-US" sz="2000" dirty="0"/>
              <a:t> can be implemented in AndroidManifest.xml, or dynamically by calling </a:t>
            </a:r>
            <a:r>
              <a:rPr lang="en-US" sz="2000" dirty="0" err="1"/>
              <a:t>registerReceiver</a:t>
            </a:r>
            <a:r>
              <a:rPr lang="en-US" sz="2000" dirty="0"/>
              <a:t>(), or both</a:t>
            </a:r>
          </a:p>
        </p:txBody>
      </p:sp>
      <p:pic>
        <p:nvPicPr>
          <p:cNvPr id="8194" name="Picture 2"/>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2844" y="1714488"/>
            <a:ext cx="4716315" cy="4286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42224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 y="304800"/>
            <a:ext cx="9128760" cy="914400"/>
          </a:xfrm>
        </p:spPr>
        <p:txBody>
          <a:bodyPr/>
          <a:lstStyle/>
          <a:p>
            <a:pPr algn="ctr"/>
            <a:r>
              <a:rPr lang="en-US" sz="5400" i="1" dirty="0">
                <a:solidFill>
                  <a:srgbClr val="FF6600"/>
                </a:solidFill>
              </a:rPr>
              <a:t>Content Providers/Resolvers</a:t>
            </a:r>
          </a:p>
        </p:txBody>
      </p:sp>
      <p:sp>
        <p:nvSpPr>
          <p:cNvPr id="2" name="Content Placeholder 1"/>
          <p:cNvSpPr>
            <a:spLocks noGrp="1"/>
          </p:cNvSpPr>
          <p:nvPr>
            <p:ph idx="1"/>
          </p:nvPr>
        </p:nvSpPr>
        <p:spPr>
          <a:xfrm>
            <a:off x="4500562" y="2000240"/>
            <a:ext cx="4343400" cy="3657600"/>
          </a:xfrm>
        </p:spPr>
        <p:txBody>
          <a:bodyPr>
            <a:noAutofit/>
          </a:bodyPr>
          <a:lstStyle/>
          <a:p>
            <a:r>
              <a:rPr lang="en-US" sz="2000" dirty="0"/>
              <a:t>A content provider allows you to store data in your app in a structured way, similar to a relational database like SQL, for the purpose of providing it to other apps. Example usage: Contacts app, SMS app, </a:t>
            </a:r>
            <a:r>
              <a:rPr lang="en-US" sz="2000" dirty="0" err="1"/>
              <a:t>etc</a:t>
            </a:r>
            <a:r>
              <a:rPr lang="en-US" sz="2000" dirty="0"/>
              <a:t> </a:t>
            </a:r>
          </a:p>
          <a:p>
            <a:r>
              <a:rPr lang="en-US" sz="2000" dirty="0"/>
              <a:t> A content resolver allows you to get data from a content provider or manipulate its data (modify, delete, update, </a:t>
            </a:r>
            <a:r>
              <a:rPr lang="en-US" sz="2000" dirty="0" err="1"/>
              <a:t>etc</a:t>
            </a:r>
            <a:r>
              <a:rPr lang="en-US" sz="2000" dirty="0"/>
              <a:t>) </a:t>
            </a:r>
          </a:p>
          <a:p>
            <a:r>
              <a:rPr lang="en-US" sz="2000" dirty="0"/>
              <a:t> You cannot request to read data from a content provider at runtime, it has to be declared in AndroidManifest.xml</a:t>
            </a:r>
          </a:p>
        </p:txBody>
      </p:sp>
      <p:graphicFrame>
        <p:nvGraphicFramePr>
          <p:cNvPr id="5" name="Diagram 4"/>
          <p:cNvGraphicFramePr/>
          <p:nvPr>
            <p:extLst>
              <p:ext uri="{D42A27DB-BD31-4B8C-83A1-F6EECF244321}">
                <p14:modId xmlns:p14="http://schemas.microsoft.com/office/powerpoint/2010/main" val="2042667544"/>
              </p:ext>
            </p:extLst>
          </p:nvPr>
        </p:nvGraphicFramePr>
        <p:xfrm>
          <a:off x="-857288" y="1571612"/>
          <a:ext cx="6410332" cy="4271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30368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 y="304800"/>
            <a:ext cx="9128760" cy="914400"/>
          </a:xfrm>
        </p:spPr>
        <p:txBody>
          <a:bodyPr/>
          <a:lstStyle/>
          <a:p>
            <a:pPr algn="ctr"/>
            <a:r>
              <a:rPr lang="en-US" sz="5400" i="1" dirty="0">
                <a:solidFill>
                  <a:srgbClr val="FF6600"/>
                </a:solidFill>
              </a:rPr>
              <a:t>Additional Components</a:t>
            </a:r>
          </a:p>
        </p:txBody>
      </p:sp>
      <p:sp>
        <p:nvSpPr>
          <p:cNvPr id="5" name="Title 2"/>
          <p:cNvSpPr txBox="1">
            <a:spLocks/>
          </p:cNvSpPr>
          <p:nvPr/>
        </p:nvSpPr>
        <p:spPr>
          <a:xfrm>
            <a:off x="214282" y="1071546"/>
            <a:ext cx="9128760" cy="914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400" i="1" dirty="0">
                <a:solidFill>
                  <a:srgbClr val="FF6600"/>
                </a:solidFill>
              </a:rPr>
              <a:t>Intents</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596" y="2071678"/>
            <a:ext cx="2851150" cy="466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508076" y="2667000"/>
            <a:ext cx="5102524" cy="4031873"/>
          </a:xfrm>
          <a:prstGeom prst="rect">
            <a:avLst/>
          </a:prstGeom>
        </p:spPr>
        <p:txBody>
          <a:bodyPr wrap="square">
            <a:spAutoFit/>
          </a:bodyPr>
          <a:lstStyle/>
          <a:p>
            <a:pPr marL="285750" indent="-285750" algn="just">
              <a:buFont typeface="Arial" pitchFamily="34" charset="0"/>
              <a:buChar char="•"/>
            </a:pPr>
            <a:r>
              <a:rPr lang="en-US" sz="2200" dirty="0">
                <a:effectLst>
                  <a:outerShdw blurRad="38100" dist="38100" dir="2700000" algn="tl">
                    <a:srgbClr val="000000">
                      <a:alpha val="43137"/>
                    </a:srgbClr>
                  </a:outerShdw>
                </a:effectLst>
              </a:rPr>
              <a:t>An intent is an abstract description of an operation to be performed. Think of it as an “intention” to do something </a:t>
            </a:r>
          </a:p>
          <a:p>
            <a:pPr marL="285750" indent="-285750" algn="just">
              <a:buFont typeface="Arial" pitchFamily="34" charset="0"/>
              <a:buChar char="•"/>
            </a:pPr>
            <a:r>
              <a:rPr lang="en-US" sz="2200" dirty="0">
                <a:effectLst>
                  <a:outerShdw blurRad="38100" dist="38100" dir="2700000" algn="tl">
                    <a:srgbClr val="000000">
                      <a:alpha val="43137"/>
                    </a:srgbClr>
                  </a:outerShdw>
                </a:effectLst>
              </a:rPr>
              <a:t>Intents can be used to start activities, services or send a broadcast </a:t>
            </a:r>
          </a:p>
          <a:p>
            <a:pPr marL="285750" indent="-285750" algn="just">
              <a:buFont typeface="Arial" pitchFamily="34" charset="0"/>
              <a:buChar char="•"/>
            </a:pPr>
            <a:r>
              <a:rPr lang="en-US" sz="2200" dirty="0">
                <a:effectLst>
                  <a:outerShdw blurRad="38100" dist="38100" dir="2700000" algn="tl">
                    <a:srgbClr val="000000">
                      <a:alpha val="43137"/>
                    </a:srgbClr>
                  </a:outerShdw>
                </a:effectLst>
              </a:rPr>
              <a:t>Intents are of two types – Explicit (when you know what exactly you want to do), and Implicit (when you’re not sure what you want to do) </a:t>
            </a:r>
          </a:p>
          <a:p>
            <a:pPr algn="just"/>
            <a:endParaRPr lang="en-US" dirty="0">
              <a:effectLst>
                <a:outerShdw blurRad="38100" dist="38100" dir="2700000" algn="tl">
                  <a:srgbClr val="000000">
                    <a:alpha val="43137"/>
                  </a:srgbClr>
                </a:outerShdw>
              </a:effectLst>
            </a:endParaRPr>
          </a:p>
          <a:p>
            <a:pPr algn="just"/>
            <a:endParaRPr lang="en-US" dirty="0"/>
          </a:p>
        </p:txBody>
      </p:sp>
    </p:spTree>
    <p:extLst>
      <p:ext uri="{BB962C8B-B14F-4D97-AF65-F5344CB8AC3E}">
        <p14:creationId xmlns:p14="http://schemas.microsoft.com/office/powerpoint/2010/main" val="14715773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53263" y="391064"/>
            <a:ext cx="9128760" cy="914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400" i="1" dirty="0">
                <a:solidFill>
                  <a:srgbClr val="FF6600"/>
                </a:solidFill>
              </a:rPr>
              <a:t>AndroidManifest.XML</a:t>
            </a:r>
          </a:p>
        </p:txBody>
      </p:sp>
      <p:sp>
        <p:nvSpPr>
          <p:cNvPr id="2" name="Rectangle 1"/>
          <p:cNvSpPr/>
          <p:nvPr/>
        </p:nvSpPr>
        <p:spPr>
          <a:xfrm>
            <a:off x="5214942" y="2143116"/>
            <a:ext cx="3797061" cy="1323439"/>
          </a:xfrm>
          <a:prstGeom prst="rect">
            <a:avLst/>
          </a:prstGeom>
        </p:spPr>
        <p:txBody>
          <a:bodyPr wrap="square">
            <a:spAutoFit/>
          </a:bodyPr>
          <a:lstStyle/>
          <a:p>
            <a:pPr marL="285750" indent="-285750" algn="just">
              <a:buFont typeface="Arial" pitchFamily="34" charset="0"/>
              <a:buChar char="•"/>
            </a:pPr>
            <a:r>
              <a:rPr lang="en-US" sz="2000" dirty="0"/>
              <a:t>Is the file which describes the fundamental characteristics of the app and defines each of its components.</a:t>
            </a: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0996"/>
          <a:stretch/>
        </p:blipFill>
        <p:spPr bwMode="auto">
          <a:xfrm>
            <a:off x="0" y="1447800"/>
            <a:ext cx="5408762"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7195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1857356" y="4000504"/>
            <a:ext cx="2071702"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800" b="0" i="0" u="none" strike="noStrike" kern="0" cap="none" spc="0" normalizeH="0" baseline="0" noProof="0" dirty="0">
                <a:ln>
                  <a:noFill/>
                </a:ln>
                <a:solidFill>
                  <a:srgbClr val="92D050"/>
                </a:solidFill>
                <a:effectLst/>
                <a:uLnTx/>
                <a:uFillTx/>
              </a:rPr>
              <a:t>Final Exam </a:t>
            </a:r>
          </a:p>
        </p:txBody>
      </p:sp>
      <p:sp>
        <p:nvSpPr>
          <p:cNvPr id="11" name="Légende sans bordure 1 10"/>
          <p:cNvSpPr/>
          <p:nvPr/>
        </p:nvSpPr>
        <p:spPr>
          <a:xfrm>
            <a:off x="5000628" y="4000504"/>
            <a:ext cx="2071702" cy="642942"/>
          </a:xfrm>
          <a:prstGeom prst="callout1">
            <a:avLst/>
          </a:prstGeom>
          <a:solidFill>
            <a:srgbClr val="9BBB59"/>
          </a:solidFill>
          <a:ln w="25400" cap="flat" cmpd="sng" algn="ctr">
            <a:solidFill>
              <a:srgbClr val="9BBB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0" i="0" u="none" strike="noStrike" kern="0" cap="none" spc="0" normalizeH="0" baseline="0" noProof="0" dirty="0">
                <a:ln>
                  <a:noFill/>
                </a:ln>
                <a:solidFill>
                  <a:sysClr val="windowText" lastClr="000000"/>
                </a:solidFill>
                <a:effectLst/>
                <a:uLnTx/>
                <a:uFillTx/>
                <a:latin typeface="Calibri"/>
                <a:ea typeface="+mn-ea"/>
                <a:cs typeface="+mn-cs"/>
              </a:rPr>
              <a:t>2 </a:t>
            </a:r>
            <a:r>
              <a:rPr kumimoji="0" lang="fr-FR" sz="2800" b="0" i="0" u="none" strike="noStrike" kern="0" cap="none" spc="0" normalizeH="0" baseline="0" noProof="0" dirty="0" err="1">
                <a:ln>
                  <a:noFill/>
                </a:ln>
                <a:solidFill>
                  <a:sysClr val="windowText" lastClr="000000"/>
                </a:solidFill>
                <a:effectLst/>
                <a:uLnTx/>
                <a:uFillTx/>
                <a:latin typeface="Calibri"/>
                <a:ea typeface="+mn-ea"/>
                <a:cs typeface="+mn-cs"/>
              </a:rPr>
              <a:t>hours</a:t>
            </a:r>
            <a:endParaRPr kumimoji="0" lang="fr-FR" sz="2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2" name="Picture 8" descr="Image associée"/>
          <p:cNvPicPr>
            <a:picLocks noChangeAspect="1" noChangeArrowheads="1"/>
          </p:cNvPicPr>
          <p:nvPr/>
        </p:nvPicPr>
        <p:blipFill>
          <a:blip r:embed="rId2">
            <a:duotone>
              <a:srgbClr val="F79646">
                <a:shade val="45000"/>
                <a:satMod val="135000"/>
              </a:srgbClr>
              <a:prstClr val="white"/>
            </a:duotone>
          </a:blip>
          <a:srcRect/>
          <a:stretch>
            <a:fillRect/>
          </a:stretch>
        </p:blipFill>
        <p:spPr bwMode="auto">
          <a:xfrm>
            <a:off x="1142976" y="571480"/>
            <a:ext cx="3500462" cy="2500330"/>
          </a:xfrm>
          <a:prstGeom prst="rect">
            <a:avLst/>
          </a:prstGeom>
          <a:noFill/>
        </p:spPr>
      </p:pic>
      <p:pic>
        <p:nvPicPr>
          <p:cNvPr id="13" name="Picture 6" descr="Résultat de recherche d'images pour &quot;android logo transparent&quot;"/>
          <p:cNvPicPr>
            <a:picLocks noChangeAspect="1" noChangeArrowheads="1"/>
          </p:cNvPicPr>
          <p:nvPr/>
        </p:nvPicPr>
        <p:blipFill>
          <a:blip r:embed="rId3" cstate="print"/>
          <a:srcRect/>
          <a:stretch>
            <a:fillRect/>
          </a:stretch>
        </p:blipFill>
        <p:spPr bwMode="auto">
          <a:xfrm>
            <a:off x="1643042" y="857232"/>
            <a:ext cx="428628" cy="428628"/>
          </a:xfrm>
          <a:prstGeom prst="rect">
            <a:avLst/>
          </a:prstGeom>
          <a:noFill/>
        </p:spPr>
      </p:pic>
      <p:sp>
        <p:nvSpPr>
          <p:cNvPr id="14" name="ZoneTexte 13"/>
          <p:cNvSpPr txBox="1"/>
          <p:nvPr/>
        </p:nvSpPr>
        <p:spPr>
          <a:xfrm>
            <a:off x="1928794" y="857232"/>
            <a:ext cx="1643074"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9BBB59"/>
                </a:solidFill>
                <a:effectLst/>
                <a:uLnTx/>
                <a:uFillTx/>
              </a:rPr>
              <a:t>  Project</a:t>
            </a:r>
            <a:r>
              <a:rPr kumimoji="0" lang="fr-FR" sz="1800" b="1" i="0" u="none" strike="noStrike" kern="0" cap="none" spc="0" normalizeH="0" noProof="0" dirty="0">
                <a:ln>
                  <a:noFill/>
                </a:ln>
                <a:solidFill>
                  <a:srgbClr val="9BBB59"/>
                </a:solidFill>
                <a:effectLst/>
                <a:uLnTx/>
                <a:uFillTx/>
              </a:rPr>
              <a:t> </a:t>
            </a:r>
            <a:r>
              <a:rPr kumimoji="0" lang="fr-FR" sz="1800" b="1" i="0" u="none" strike="noStrike" kern="0" cap="none" spc="0" normalizeH="0" baseline="0" noProof="0" dirty="0" err="1">
                <a:ln>
                  <a:noFill/>
                </a:ln>
                <a:solidFill>
                  <a:srgbClr val="9BBB59"/>
                </a:solidFill>
                <a:effectLst/>
                <a:uLnTx/>
                <a:uFillTx/>
              </a:rPr>
              <a:t>Presentation</a:t>
            </a:r>
            <a:endParaRPr kumimoji="0" lang="fr-FR" sz="1800" b="1" i="0" u="none" strike="noStrike" kern="0" cap="none" spc="0" normalizeH="0" baseline="0" noProof="0" dirty="0">
              <a:ln>
                <a:noFill/>
              </a:ln>
              <a:solidFill>
                <a:srgbClr val="9BBB59"/>
              </a:solidFill>
              <a:effectLst/>
              <a:uLnTx/>
              <a:uFillTx/>
            </a:endParaRPr>
          </a:p>
        </p:txBody>
      </p:sp>
      <p:sp>
        <p:nvSpPr>
          <p:cNvPr id="15" name="Légende sans bordure 1 14"/>
          <p:cNvSpPr/>
          <p:nvPr/>
        </p:nvSpPr>
        <p:spPr>
          <a:xfrm>
            <a:off x="5214942" y="714356"/>
            <a:ext cx="2071702" cy="642942"/>
          </a:xfrm>
          <a:prstGeom prst="callout1">
            <a:avLst/>
          </a:prstGeom>
          <a:solidFill>
            <a:srgbClr val="9BBB59"/>
          </a:solidFill>
          <a:ln w="25400" cap="flat" cmpd="sng" algn="ctr">
            <a:solidFill>
              <a:srgbClr val="9BBB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0" i="0" u="none" strike="noStrike" kern="0" cap="none" spc="0" normalizeH="0" baseline="0" noProof="0" dirty="0">
                <a:ln>
                  <a:noFill/>
                </a:ln>
                <a:solidFill>
                  <a:sysClr val="windowText" lastClr="000000"/>
                </a:solidFill>
                <a:effectLst/>
                <a:uLnTx/>
                <a:uFillTx/>
                <a:latin typeface="Calibri"/>
                <a:ea typeface="+mn-ea"/>
                <a:cs typeface="+mn-cs"/>
              </a:rPr>
              <a:t>2 </a:t>
            </a:r>
            <a:r>
              <a:rPr kumimoji="0" lang="fr-FR" sz="2800" b="0" i="0" u="none" strike="noStrike" kern="0" cap="none" spc="0" normalizeH="0" baseline="0" noProof="0" dirty="0" err="1">
                <a:ln>
                  <a:noFill/>
                </a:ln>
                <a:solidFill>
                  <a:sysClr val="windowText" lastClr="000000"/>
                </a:solidFill>
                <a:effectLst/>
                <a:uLnTx/>
                <a:uFillTx/>
                <a:latin typeface="Calibri"/>
                <a:ea typeface="+mn-ea"/>
                <a:cs typeface="+mn-cs"/>
              </a:rPr>
              <a:t>hours</a:t>
            </a:r>
            <a:endParaRPr kumimoji="0" lang="fr-FR" sz="2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7" name="Picture 6" descr="Résultat de recherche d'images pour &quot;exam icon&quot;"/>
          <p:cNvPicPr>
            <a:picLocks noChangeAspect="1" noChangeArrowheads="1"/>
          </p:cNvPicPr>
          <p:nvPr/>
        </p:nvPicPr>
        <p:blipFill>
          <a:blip r:embed="rId4">
            <a:duotone>
              <a:srgbClr val="F79646">
                <a:shade val="45000"/>
                <a:satMod val="135000"/>
              </a:srgbClr>
              <a:prstClr val="white"/>
            </a:duotone>
          </a:blip>
          <a:srcRect/>
          <a:stretch>
            <a:fillRect/>
          </a:stretch>
        </p:blipFill>
        <p:spPr bwMode="auto">
          <a:xfrm>
            <a:off x="1214414" y="3571876"/>
            <a:ext cx="3143272" cy="3143272"/>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53263" y="391064"/>
            <a:ext cx="9128760" cy="914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400" i="1" dirty="0">
                <a:solidFill>
                  <a:srgbClr val="FF6600"/>
                </a:solidFill>
              </a:rPr>
              <a:t>Layouts</a:t>
            </a:r>
          </a:p>
        </p:txBody>
      </p:sp>
      <p:sp>
        <p:nvSpPr>
          <p:cNvPr id="2" name="Rectangle 1"/>
          <p:cNvSpPr/>
          <p:nvPr/>
        </p:nvSpPr>
        <p:spPr>
          <a:xfrm>
            <a:off x="3124200" y="1469697"/>
            <a:ext cx="5943600" cy="2031325"/>
          </a:xfrm>
          <a:prstGeom prst="rect">
            <a:avLst/>
          </a:prstGeom>
        </p:spPr>
        <p:txBody>
          <a:bodyPr wrap="square">
            <a:spAutoFit/>
          </a:bodyPr>
          <a:lstStyle/>
          <a:p>
            <a:pPr marL="285750" indent="-285750" algn="just">
              <a:buFont typeface="Arial" pitchFamily="34" charset="0"/>
              <a:buChar char="•"/>
            </a:pPr>
            <a:r>
              <a:rPr lang="en-US" dirty="0"/>
              <a:t>A layout defines the visual structure for a user interface, such as the UI for an activity or app widget </a:t>
            </a:r>
          </a:p>
          <a:p>
            <a:pPr marL="285750" indent="-285750" algn="just">
              <a:buFont typeface="Arial" pitchFamily="34" charset="0"/>
              <a:buChar char="•"/>
            </a:pPr>
            <a:r>
              <a:rPr lang="en-US" dirty="0"/>
              <a:t>Layouts can be defined both in XML or programmatically using View and </a:t>
            </a:r>
            <a:r>
              <a:rPr lang="en-US" dirty="0" err="1"/>
              <a:t>ViewGroup</a:t>
            </a:r>
            <a:r>
              <a:rPr lang="en-US" dirty="0"/>
              <a:t> objects </a:t>
            </a:r>
          </a:p>
          <a:p>
            <a:pPr marL="285750" indent="-285750" algn="just">
              <a:buFont typeface="Arial" pitchFamily="34" charset="0"/>
              <a:buChar char="•"/>
            </a:pPr>
            <a:r>
              <a:rPr lang="en-US" dirty="0"/>
              <a:t>There are 5 different types of Layouts in Android: </a:t>
            </a:r>
            <a:r>
              <a:rPr lang="en-US" dirty="0" err="1"/>
              <a:t>LinearLayout</a:t>
            </a:r>
            <a:r>
              <a:rPr lang="en-US" dirty="0"/>
              <a:t>, </a:t>
            </a:r>
            <a:r>
              <a:rPr lang="en-US" dirty="0" err="1"/>
              <a:t>RelativeLayout</a:t>
            </a:r>
            <a:r>
              <a:rPr lang="en-US" dirty="0"/>
              <a:t>, </a:t>
            </a:r>
            <a:r>
              <a:rPr lang="en-US" dirty="0" err="1"/>
              <a:t>FrameLayout</a:t>
            </a:r>
            <a:r>
              <a:rPr lang="en-US" dirty="0"/>
              <a:t>, </a:t>
            </a:r>
            <a:r>
              <a:rPr lang="en-US" dirty="0" err="1"/>
              <a:t>TableLayout</a:t>
            </a:r>
            <a:r>
              <a:rPr lang="en-US" dirty="0"/>
              <a:t> and </a:t>
            </a:r>
            <a:r>
              <a:rPr lang="en-US" dirty="0" err="1"/>
              <a:t>AbsoluteLayout</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69697"/>
            <a:ext cx="3048000" cy="5388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4009" y="3733800"/>
            <a:ext cx="6049992"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5043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228600"/>
            <a:ext cx="9296400" cy="914400"/>
          </a:xfrm>
        </p:spPr>
        <p:txBody>
          <a:bodyPr/>
          <a:lstStyle/>
          <a:p>
            <a:pPr algn="ctr"/>
            <a:r>
              <a:rPr lang="en-US" sz="5400" i="1" dirty="0">
                <a:solidFill>
                  <a:srgbClr val="FF6600"/>
                </a:solidFill>
              </a:rPr>
              <a:t>Life cycle of Android application</a:t>
            </a:r>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754"/>
          <a:stretch/>
        </p:blipFill>
        <p:spPr bwMode="auto">
          <a:xfrm>
            <a:off x="0" y="1302588"/>
            <a:ext cx="9143999" cy="555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1076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9128760" cy="914400"/>
          </a:xfrm>
        </p:spPr>
        <p:txBody>
          <a:bodyPr/>
          <a:lstStyle/>
          <a:p>
            <a:pPr algn="ctr"/>
            <a:r>
              <a:rPr lang="en-US" sz="5400" i="1" dirty="0">
                <a:solidFill>
                  <a:srgbClr val="FF6600"/>
                </a:solidFill>
              </a:rPr>
              <a:t>Workflow</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1468" y="1130956"/>
            <a:ext cx="3624532" cy="5727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2514600" y="2514600"/>
            <a:ext cx="35052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37391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9128760" cy="914400"/>
          </a:xfrm>
        </p:spPr>
        <p:txBody>
          <a:bodyPr/>
          <a:lstStyle/>
          <a:p>
            <a:pPr algn="ctr"/>
            <a:r>
              <a:rPr lang="en-US" sz="5400" i="1" dirty="0">
                <a:solidFill>
                  <a:srgbClr val="FF6600"/>
                </a:solidFill>
              </a:rPr>
              <a:t>Running my first application</a:t>
            </a:r>
          </a:p>
        </p:txBody>
      </p:sp>
      <p:sp>
        <p:nvSpPr>
          <p:cNvPr id="2" name="TextBox 1"/>
          <p:cNvSpPr txBox="1"/>
          <p:nvPr/>
        </p:nvSpPr>
        <p:spPr>
          <a:xfrm>
            <a:off x="142844" y="2428868"/>
            <a:ext cx="3048000" cy="3077766"/>
          </a:xfrm>
          <a:prstGeom prst="rect">
            <a:avLst/>
          </a:prstGeom>
          <a:noFill/>
        </p:spPr>
        <p:txBody>
          <a:bodyPr wrap="square" rtlCol="0">
            <a:spAutoFit/>
          </a:bodyPr>
          <a:lstStyle/>
          <a:p>
            <a:r>
              <a:rPr lang="en-US" sz="2200" dirty="0"/>
              <a:t>The first step is to create a simple Android Application using Android studio. When you click on Android studio icon, it will show screen as shown here:</a:t>
            </a:r>
          </a:p>
          <a:p>
            <a:endParaRPr lang="en-US" dirty="0"/>
          </a:p>
        </p:txBody>
      </p:sp>
      <p:pic>
        <p:nvPicPr>
          <p:cNvPr id="1026"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143240" y="1428736"/>
            <a:ext cx="5857916" cy="4392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89465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9128760" cy="914400"/>
          </a:xfrm>
        </p:spPr>
        <p:txBody>
          <a:bodyPr/>
          <a:lstStyle/>
          <a:p>
            <a:pPr algn="ctr"/>
            <a:r>
              <a:rPr lang="en-US" sz="5400" i="1" dirty="0">
                <a:solidFill>
                  <a:srgbClr val="FF6600"/>
                </a:solidFill>
              </a:rPr>
              <a:t>Running my first application</a:t>
            </a:r>
          </a:p>
        </p:txBody>
      </p:sp>
      <p:sp>
        <p:nvSpPr>
          <p:cNvPr id="2" name="TextBox 1"/>
          <p:cNvSpPr txBox="1"/>
          <p:nvPr/>
        </p:nvSpPr>
        <p:spPr>
          <a:xfrm>
            <a:off x="0" y="2500306"/>
            <a:ext cx="3282836" cy="2123658"/>
          </a:xfrm>
          <a:prstGeom prst="rect">
            <a:avLst/>
          </a:prstGeom>
          <a:noFill/>
        </p:spPr>
        <p:txBody>
          <a:bodyPr wrap="square" rtlCol="0">
            <a:spAutoFit/>
          </a:bodyPr>
          <a:lstStyle/>
          <a:p>
            <a:r>
              <a:rPr lang="en-US" sz="2200" dirty="0"/>
              <a:t>The next level of installation should contain selecting the activity to mobile, it specifies the default layout for Applications.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036" y="1752600"/>
            <a:ext cx="5784964"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42957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219200"/>
            <a:ext cx="5867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228600" y="228600"/>
            <a:ext cx="9128760" cy="914400"/>
          </a:xfrm>
        </p:spPr>
        <p:txBody>
          <a:bodyPr/>
          <a:lstStyle/>
          <a:p>
            <a:pPr algn="ctr"/>
            <a:r>
              <a:rPr lang="en-US" sz="5400" i="1" dirty="0">
                <a:solidFill>
                  <a:srgbClr val="FF6600"/>
                </a:solidFill>
              </a:rPr>
              <a:t>Running my first application</a:t>
            </a:r>
          </a:p>
        </p:txBody>
      </p:sp>
      <p:sp>
        <p:nvSpPr>
          <p:cNvPr id="2" name="TextBox 1"/>
          <p:cNvSpPr txBox="1"/>
          <p:nvPr/>
        </p:nvSpPr>
        <p:spPr>
          <a:xfrm>
            <a:off x="0" y="1928802"/>
            <a:ext cx="3282836" cy="3139321"/>
          </a:xfrm>
          <a:prstGeom prst="rect">
            <a:avLst/>
          </a:prstGeom>
          <a:noFill/>
        </p:spPr>
        <p:txBody>
          <a:bodyPr wrap="square" rtlCol="0">
            <a:spAutoFit/>
          </a:bodyPr>
          <a:lstStyle/>
          <a:p>
            <a:r>
              <a:rPr lang="en-US" sz="2200" dirty="0"/>
              <a:t>A new installation frame should ask Application name, package information and location of the project. You need to specify Minimum SDK, and declare as API:17 Android 4.2(Jelly Bean)</a:t>
            </a:r>
          </a:p>
        </p:txBody>
      </p:sp>
    </p:spTree>
    <p:extLst>
      <p:ext uri="{BB962C8B-B14F-4D97-AF65-F5344CB8AC3E}">
        <p14:creationId xmlns:p14="http://schemas.microsoft.com/office/powerpoint/2010/main" val="131721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8789"/>
            <a:ext cx="9144000" cy="6784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9457"/>
            <a:ext cx="9067800" cy="369332"/>
          </a:xfrm>
          <a:prstGeom prst="rect">
            <a:avLst/>
          </a:prstGeom>
          <a:noFill/>
        </p:spPr>
        <p:txBody>
          <a:bodyPr wrap="square" rtlCol="0">
            <a:spAutoFit/>
          </a:bodyPr>
          <a:lstStyle/>
          <a:p>
            <a:r>
              <a:rPr lang="en-US" dirty="0">
                <a:solidFill>
                  <a:schemeClr val="tx2">
                    <a:lumMod val="90000"/>
                  </a:schemeClr>
                </a:solidFill>
              </a:rPr>
              <a:t>At the final stage it going to be open development tool to write the application code.</a:t>
            </a:r>
          </a:p>
        </p:txBody>
      </p:sp>
    </p:spTree>
    <p:extLst>
      <p:ext uri="{BB962C8B-B14F-4D97-AF65-F5344CB8AC3E}">
        <p14:creationId xmlns:p14="http://schemas.microsoft.com/office/powerpoint/2010/main" val="10533453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0"/>
            <a:ext cx="9128760" cy="914400"/>
          </a:xfrm>
        </p:spPr>
        <p:txBody>
          <a:bodyPr/>
          <a:lstStyle/>
          <a:p>
            <a:pPr algn="ctr"/>
            <a:r>
              <a:rPr lang="en-US" sz="4400" i="1" dirty="0">
                <a:solidFill>
                  <a:srgbClr val="FF6600"/>
                </a:solidFill>
              </a:rPr>
              <a:t>Anato</a:t>
            </a:r>
            <a:r>
              <a:rPr lang="en-US" sz="4400" dirty="0">
                <a:solidFill>
                  <a:srgbClr val="FF6600"/>
                </a:solidFill>
              </a:rPr>
              <a:t>my</a:t>
            </a:r>
            <a:r>
              <a:rPr lang="en-US" sz="4400" i="1" dirty="0">
                <a:solidFill>
                  <a:srgbClr val="FF6600"/>
                </a:solidFill>
              </a:rPr>
              <a:t> of Android Application</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22"/>
          <a:stretch/>
        </p:blipFill>
        <p:spPr bwMode="auto">
          <a:xfrm>
            <a:off x="0" y="885825"/>
            <a:ext cx="5076825" cy="5943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076825" y="885825"/>
            <a:ext cx="4067175" cy="7571303"/>
          </a:xfrm>
          <a:prstGeom prst="rect">
            <a:avLst/>
          </a:prstGeom>
        </p:spPr>
        <p:txBody>
          <a:bodyPr wrap="square">
            <a:spAutoFit/>
          </a:bodyPr>
          <a:lstStyle/>
          <a:p>
            <a:pPr marL="342900" indent="-342900">
              <a:buFont typeface="+mj-lt"/>
              <a:buAutoNum type="arabicPeriod"/>
            </a:pPr>
            <a:r>
              <a:rPr lang="en-US" b="1" dirty="0">
                <a:solidFill>
                  <a:schemeClr val="tx2">
                    <a:lumMod val="90000"/>
                  </a:schemeClr>
                </a:solidFill>
              </a:rPr>
              <a:t>Java </a:t>
            </a:r>
            <a:r>
              <a:rPr lang="en-US" dirty="0">
                <a:solidFill>
                  <a:schemeClr val="tx2">
                    <a:lumMod val="90000"/>
                  </a:schemeClr>
                </a:solidFill>
              </a:rPr>
              <a:t>=&gt; </a:t>
            </a:r>
            <a:r>
              <a:rPr lang="en-US" dirty="0"/>
              <a:t>Contains the </a:t>
            </a:r>
            <a:r>
              <a:rPr lang="en-US" b="1" dirty="0"/>
              <a:t>.java</a:t>
            </a:r>
            <a:r>
              <a:rPr lang="en-US" dirty="0"/>
              <a:t> source files for your project. </a:t>
            </a:r>
          </a:p>
          <a:p>
            <a:pPr marL="342900" indent="-342900">
              <a:buFont typeface="+mj-lt"/>
              <a:buAutoNum type="arabicPeriod"/>
            </a:pPr>
            <a:endParaRPr lang="en-US" dirty="0"/>
          </a:p>
          <a:p>
            <a:pPr marL="342900" indent="-342900">
              <a:buFont typeface="+mj-lt"/>
              <a:buAutoNum type="arabicPeriod"/>
            </a:pPr>
            <a:r>
              <a:rPr lang="en-US" b="1" dirty="0">
                <a:solidFill>
                  <a:schemeClr val="tx2">
                    <a:lumMod val="90000"/>
                  </a:schemeClr>
                </a:solidFill>
              </a:rPr>
              <a:t>res/</a:t>
            </a:r>
            <a:r>
              <a:rPr lang="en-US" b="1" dirty="0" err="1">
                <a:solidFill>
                  <a:schemeClr val="tx2">
                    <a:lumMod val="90000"/>
                  </a:schemeClr>
                </a:solidFill>
              </a:rPr>
              <a:t>drawable</a:t>
            </a:r>
            <a:r>
              <a:rPr lang="en-US" b="1" dirty="0">
                <a:solidFill>
                  <a:schemeClr val="tx2">
                    <a:lumMod val="90000"/>
                  </a:schemeClr>
                </a:solidFill>
              </a:rPr>
              <a:t> =&gt; </a:t>
            </a:r>
            <a:r>
              <a:rPr lang="en-US" dirty="0"/>
              <a:t>A directory for </a:t>
            </a:r>
            <a:r>
              <a:rPr lang="en-US" dirty="0" err="1"/>
              <a:t>drawable</a:t>
            </a:r>
            <a:r>
              <a:rPr lang="en-US" dirty="0"/>
              <a:t> objects </a:t>
            </a:r>
          </a:p>
          <a:p>
            <a:pPr marL="342900" indent="-342900">
              <a:buFont typeface="+mj-lt"/>
              <a:buAutoNum type="arabicPeriod"/>
            </a:pPr>
            <a:endParaRPr lang="en-US" dirty="0"/>
          </a:p>
          <a:p>
            <a:pPr marL="342900" indent="-342900">
              <a:buFont typeface="+mj-lt"/>
              <a:buAutoNum type="arabicPeriod"/>
            </a:pPr>
            <a:r>
              <a:rPr lang="en-US" b="1" dirty="0">
                <a:solidFill>
                  <a:schemeClr val="tx2">
                    <a:lumMod val="90000"/>
                  </a:schemeClr>
                </a:solidFill>
              </a:rPr>
              <a:t>res/layout =&gt; </a:t>
            </a:r>
            <a:r>
              <a:rPr lang="en-US" dirty="0"/>
              <a:t>A directory for files that define your app's UI</a:t>
            </a:r>
          </a:p>
          <a:p>
            <a:pPr marL="342900" indent="-342900">
              <a:buFont typeface="+mj-lt"/>
              <a:buAutoNum type="arabicPeriod"/>
            </a:pPr>
            <a:endParaRPr lang="en-US" dirty="0"/>
          </a:p>
          <a:p>
            <a:pPr marL="342900" indent="-342900">
              <a:buFont typeface="+mj-lt"/>
              <a:buAutoNum type="arabicPeriod"/>
            </a:pPr>
            <a:r>
              <a:rPr lang="en-US" dirty="0">
                <a:solidFill>
                  <a:schemeClr val="tx2">
                    <a:lumMod val="90000"/>
                  </a:schemeClr>
                </a:solidFill>
              </a:rPr>
              <a:t> </a:t>
            </a:r>
            <a:r>
              <a:rPr lang="en-US" b="1" dirty="0">
                <a:solidFill>
                  <a:schemeClr val="tx2">
                    <a:lumMod val="90000"/>
                  </a:schemeClr>
                </a:solidFill>
              </a:rPr>
              <a:t>res/values =&gt; </a:t>
            </a:r>
            <a:r>
              <a:rPr lang="en-US" dirty="0"/>
              <a:t>A directory for other various XML files that contain a collection of strings and </a:t>
            </a:r>
            <a:r>
              <a:rPr lang="en-US" dirty="0" err="1"/>
              <a:t>colours</a:t>
            </a:r>
            <a:r>
              <a:rPr lang="en-US" dirty="0"/>
              <a:t> definitions…</a:t>
            </a:r>
          </a:p>
          <a:p>
            <a:pPr marL="342900" indent="-342900">
              <a:buFont typeface="+mj-lt"/>
              <a:buAutoNum type="arabicPeriod"/>
            </a:pPr>
            <a:endParaRPr lang="en-US" dirty="0">
              <a:solidFill>
                <a:schemeClr val="tx2">
                  <a:lumMod val="90000"/>
                </a:schemeClr>
              </a:solidFill>
            </a:endParaRPr>
          </a:p>
          <a:p>
            <a:pPr marL="342900" indent="-342900">
              <a:buFont typeface="+mj-lt"/>
              <a:buAutoNum type="arabicPeriod"/>
            </a:pPr>
            <a:r>
              <a:rPr lang="en-US" dirty="0">
                <a:solidFill>
                  <a:schemeClr val="tx2">
                    <a:lumMod val="90000"/>
                  </a:schemeClr>
                </a:solidFill>
              </a:rPr>
              <a:t> </a:t>
            </a:r>
            <a:r>
              <a:rPr lang="en-US" b="1" dirty="0">
                <a:solidFill>
                  <a:schemeClr val="tx2">
                    <a:lumMod val="90000"/>
                  </a:schemeClr>
                </a:solidFill>
              </a:rPr>
              <a:t>AndroidManifest.xml</a:t>
            </a:r>
          </a:p>
          <a:p>
            <a:pPr marL="342900" indent="-342900">
              <a:buFont typeface="+mj-lt"/>
              <a:buAutoNum type="arabicPeriod"/>
            </a:pPr>
            <a:endParaRPr lang="en-US" b="1" dirty="0">
              <a:solidFill>
                <a:schemeClr val="tx2">
                  <a:lumMod val="90000"/>
                </a:schemeClr>
              </a:solidFill>
            </a:endParaRPr>
          </a:p>
          <a:p>
            <a:pPr marL="342900" indent="-342900">
              <a:buFont typeface="+mj-lt"/>
              <a:buAutoNum type="arabicPeriod"/>
            </a:pPr>
            <a:r>
              <a:rPr lang="en-US" b="1" dirty="0" err="1">
                <a:solidFill>
                  <a:schemeClr val="tx2">
                    <a:lumMod val="90000"/>
                  </a:schemeClr>
                </a:solidFill>
              </a:rPr>
              <a:t>Build.gradle</a:t>
            </a:r>
            <a:r>
              <a:rPr lang="en-US" b="1" dirty="0">
                <a:solidFill>
                  <a:schemeClr val="tx2">
                    <a:lumMod val="90000"/>
                  </a:schemeClr>
                </a:solidFill>
              </a:rPr>
              <a:t> =&gt; </a:t>
            </a:r>
            <a:r>
              <a:rPr lang="en-US" dirty="0"/>
              <a:t>contains </a:t>
            </a:r>
            <a:r>
              <a:rPr lang="en-US" dirty="0" err="1"/>
              <a:t>compileSdkVersion</a:t>
            </a:r>
            <a:r>
              <a:rPr lang="en-US" dirty="0"/>
              <a:t>, </a:t>
            </a:r>
            <a:r>
              <a:rPr lang="en-US" dirty="0" err="1"/>
              <a:t>buildToolsVersion</a:t>
            </a:r>
            <a:r>
              <a:rPr lang="en-US" dirty="0"/>
              <a:t>, </a:t>
            </a:r>
            <a:r>
              <a:rPr lang="en-US" dirty="0" err="1"/>
              <a:t>applicationId</a:t>
            </a:r>
            <a:r>
              <a:rPr lang="en-US" dirty="0"/>
              <a:t>, </a:t>
            </a:r>
            <a:r>
              <a:rPr lang="en-US" dirty="0" err="1"/>
              <a:t>minSdkVersion</a:t>
            </a:r>
            <a:r>
              <a:rPr lang="en-US" dirty="0"/>
              <a:t>, </a:t>
            </a:r>
            <a:r>
              <a:rPr lang="en-US" dirty="0" err="1"/>
              <a:t>targetSdkVersion</a:t>
            </a:r>
            <a:r>
              <a:rPr lang="en-US" dirty="0"/>
              <a:t>, </a:t>
            </a:r>
            <a:r>
              <a:rPr lang="en-US" dirty="0" err="1"/>
              <a:t>versionCode</a:t>
            </a:r>
            <a:r>
              <a:rPr lang="en-US" dirty="0"/>
              <a:t> and </a:t>
            </a:r>
            <a:r>
              <a:rPr lang="en-US" dirty="0" err="1"/>
              <a:t>versionName</a:t>
            </a: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endParaRPr lang="en-US" dirty="0"/>
          </a:p>
          <a:p>
            <a:pPr marL="342900" indent="-342900">
              <a:buFont typeface="+mj-lt"/>
              <a:buAutoNum type="arabicPeriod"/>
            </a:pPr>
            <a:endParaRPr lang="en-US" dirty="0"/>
          </a:p>
        </p:txBody>
      </p:sp>
    </p:spTree>
    <p:extLst>
      <p:ext uri="{BB962C8B-B14F-4D97-AF65-F5344CB8AC3E}">
        <p14:creationId xmlns:p14="http://schemas.microsoft.com/office/powerpoint/2010/main" val="64955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slide(fromBottom)">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slide(fromBottom)">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slide(fromBottom)">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slide(fromBottom)">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slide(fromBottom)">
                                      <p:cBhvr>
                                        <p:cTn id="3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9128760" cy="914400"/>
          </a:xfrm>
        </p:spPr>
        <p:txBody>
          <a:bodyPr/>
          <a:lstStyle/>
          <a:p>
            <a:pPr algn="ctr"/>
            <a:r>
              <a:rPr lang="en-US" sz="4400" i="1" dirty="0">
                <a:solidFill>
                  <a:srgbClr val="FF6600"/>
                </a:solidFill>
              </a:rPr>
              <a:t>The Main Activity File</a:t>
            </a:r>
          </a:p>
        </p:txBody>
      </p:sp>
      <p:sp>
        <p:nvSpPr>
          <p:cNvPr id="2" name="TextBox 1"/>
          <p:cNvSpPr txBox="1"/>
          <p:nvPr/>
        </p:nvSpPr>
        <p:spPr>
          <a:xfrm>
            <a:off x="9524" y="1152435"/>
            <a:ext cx="9045013" cy="1200329"/>
          </a:xfrm>
          <a:prstGeom prst="rect">
            <a:avLst/>
          </a:prstGeom>
          <a:noFill/>
        </p:spPr>
        <p:txBody>
          <a:bodyPr wrap="square" rtlCol="0">
            <a:spAutoFit/>
          </a:bodyPr>
          <a:lstStyle/>
          <a:p>
            <a:pPr algn="just"/>
            <a:r>
              <a:rPr lang="en-US" dirty="0"/>
              <a:t>The main activity code is a Java file </a:t>
            </a:r>
            <a:r>
              <a:rPr lang="en-US" b="1" dirty="0"/>
              <a:t>MainActivity.java</a:t>
            </a:r>
            <a:r>
              <a:rPr lang="en-US" dirty="0"/>
              <a:t>. This is the actual application file which ultimately gets converted to a </a:t>
            </a:r>
            <a:r>
              <a:rPr lang="en-US" dirty="0" err="1"/>
              <a:t>Dalvik</a:t>
            </a:r>
            <a:r>
              <a:rPr lang="en-US" dirty="0"/>
              <a:t> executable and runs your application. Following is the default code generated by the application wizard for </a:t>
            </a:r>
          </a:p>
          <a:p>
            <a:pPr algn="just"/>
            <a:r>
              <a:rPr lang="en-US" i="1" dirty="0">
                <a:solidFill>
                  <a:schemeClr val="tx2">
                    <a:lumMod val="90000"/>
                  </a:schemeClr>
                </a:solidFill>
              </a:rPr>
              <a:t>Hello World!</a:t>
            </a:r>
            <a:r>
              <a:rPr lang="en-US" dirty="0">
                <a:solidFill>
                  <a:schemeClr val="tx2">
                    <a:lumMod val="90000"/>
                  </a:schemeClr>
                </a:solidFill>
              </a:rPr>
              <a:t> </a:t>
            </a:r>
            <a:r>
              <a:rPr lang="en-US" dirty="0"/>
              <a:t>application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290" y="2357430"/>
            <a:ext cx="6856044" cy="3631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524" y="5925145"/>
            <a:ext cx="9220200" cy="923330"/>
          </a:xfrm>
          <a:prstGeom prst="rect">
            <a:avLst/>
          </a:prstGeom>
        </p:spPr>
        <p:txBody>
          <a:bodyPr wrap="square">
            <a:spAutoFit/>
          </a:bodyPr>
          <a:lstStyle/>
          <a:p>
            <a:r>
              <a:rPr lang="en-US" dirty="0"/>
              <a:t>Here, </a:t>
            </a:r>
            <a:r>
              <a:rPr lang="en-US" i="1" dirty="0" err="1">
                <a:solidFill>
                  <a:srgbClr val="FFC000"/>
                </a:solidFill>
              </a:rPr>
              <a:t>R.layout.activity_main</a:t>
            </a:r>
            <a:r>
              <a:rPr lang="en-US" dirty="0"/>
              <a:t> refers to the </a:t>
            </a:r>
            <a:r>
              <a:rPr lang="en-US" i="1" dirty="0">
                <a:solidFill>
                  <a:srgbClr val="FFC000"/>
                </a:solidFill>
              </a:rPr>
              <a:t>activity_main.xml </a:t>
            </a:r>
            <a:r>
              <a:rPr lang="en-US" dirty="0"/>
              <a:t>file located in the </a:t>
            </a:r>
            <a:r>
              <a:rPr lang="en-US" i="1" dirty="0">
                <a:solidFill>
                  <a:srgbClr val="FFC000"/>
                </a:solidFill>
              </a:rPr>
              <a:t>res/layout </a:t>
            </a:r>
            <a:r>
              <a:rPr lang="en-US" dirty="0"/>
              <a:t>folder. The</a:t>
            </a:r>
            <a:r>
              <a:rPr lang="en-US" i="1" dirty="0">
                <a:solidFill>
                  <a:srgbClr val="FFC000"/>
                </a:solidFill>
              </a:rPr>
              <a:t> </a:t>
            </a:r>
            <a:r>
              <a:rPr lang="en-US" i="1" dirty="0" err="1">
                <a:solidFill>
                  <a:srgbClr val="FFC000"/>
                </a:solidFill>
              </a:rPr>
              <a:t>onCreate</a:t>
            </a:r>
            <a:r>
              <a:rPr lang="en-US" i="1" dirty="0">
                <a:solidFill>
                  <a:srgbClr val="FFC000"/>
                </a:solidFill>
              </a:rPr>
              <a:t>() </a:t>
            </a:r>
            <a:r>
              <a:rPr lang="en-US" dirty="0"/>
              <a:t>method is one of many methods that are figured when an activity is loaded.</a:t>
            </a:r>
          </a:p>
        </p:txBody>
      </p:sp>
    </p:spTree>
    <p:extLst>
      <p:ext uri="{BB962C8B-B14F-4D97-AF65-F5344CB8AC3E}">
        <p14:creationId xmlns:p14="http://schemas.microsoft.com/office/powerpoint/2010/main" val="6356433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9128760" cy="914400"/>
          </a:xfrm>
        </p:spPr>
        <p:txBody>
          <a:bodyPr/>
          <a:lstStyle/>
          <a:p>
            <a:pPr algn="ctr"/>
            <a:r>
              <a:rPr lang="en-US" sz="4400" i="1" dirty="0">
                <a:solidFill>
                  <a:srgbClr val="FF6600"/>
                </a:solidFill>
              </a:rPr>
              <a:t>The Manifest File</a:t>
            </a:r>
          </a:p>
        </p:txBody>
      </p:sp>
      <p:sp>
        <p:nvSpPr>
          <p:cNvPr id="2" name="TextBox 1"/>
          <p:cNvSpPr txBox="1"/>
          <p:nvPr/>
        </p:nvSpPr>
        <p:spPr>
          <a:xfrm>
            <a:off x="9525" y="1152435"/>
            <a:ext cx="9134475" cy="1200329"/>
          </a:xfrm>
          <a:prstGeom prst="rect">
            <a:avLst/>
          </a:prstGeom>
          <a:noFill/>
        </p:spPr>
        <p:txBody>
          <a:bodyPr wrap="square" rtlCol="0">
            <a:spAutoFit/>
          </a:bodyPr>
          <a:lstStyle/>
          <a:p>
            <a:r>
              <a:rPr lang="en-US" dirty="0"/>
              <a:t>Following is the list of tags which you will use in your manifest file to specify different Android application components :</a:t>
            </a:r>
          </a:p>
          <a:p>
            <a:r>
              <a:rPr lang="en-US" dirty="0"/>
              <a:t>&lt;activity&gt;elements for activities; &lt;service&gt; elements for services ;&lt;receiver&gt; elements for broadcast receivers ;&lt;provider&gt; elements for content providers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041" y="2352765"/>
            <a:ext cx="7104025" cy="4505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36286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android.gif"/>
          <p:cNvPicPr>
            <a:picLocks noChangeAspect="1"/>
          </p:cNvPicPr>
          <p:nvPr/>
        </p:nvPicPr>
        <p:blipFill>
          <a:blip r:embed="rId2"/>
          <a:stretch>
            <a:fillRect/>
          </a:stretch>
        </p:blipFill>
        <p:spPr>
          <a:xfrm>
            <a:off x="1285852" y="142852"/>
            <a:ext cx="6572296" cy="6572296"/>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9128760" cy="914400"/>
          </a:xfrm>
        </p:spPr>
        <p:txBody>
          <a:bodyPr/>
          <a:lstStyle/>
          <a:p>
            <a:pPr algn="ctr"/>
            <a:r>
              <a:rPr lang="en-US" sz="4400" i="1" dirty="0">
                <a:solidFill>
                  <a:srgbClr val="FF6600"/>
                </a:solidFill>
              </a:rPr>
              <a:t>The</a:t>
            </a:r>
            <a:r>
              <a:rPr lang="en-US" sz="4400" dirty="0">
                <a:solidFill>
                  <a:srgbClr val="FF6600"/>
                </a:solidFill>
              </a:rPr>
              <a:t> </a:t>
            </a:r>
            <a:r>
              <a:rPr lang="en-US" sz="4400" i="1" dirty="0">
                <a:solidFill>
                  <a:srgbClr val="FF6600"/>
                </a:solidFill>
              </a:rPr>
              <a:t>Strings File</a:t>
            </a:r>
          </a:p>
        </p:txBody>
      </p:sp>
      <p:sp>
        <p:nvSpPr>
          <p:cNvPr id="2" name="TextBox 1"/>
          <p:cNvSpPr txBox="1"/>
          <p:nvPr/>
        </p:nvSpPr>
        <p:spPr>
          <a:xfrm>
            <a:off x="928662" y="1643050"/>
            <a:ext cx="7848599" cy="1446550"/>
          </a:xfrm>
          <a:prstGeom prst="rect">
            <a:avLst/>
          </a:prstGeom>
          <a:noFill/>
        </p:spPr>
        <p:txBody>
          <a:bodyPr wrap="square" rtlCol="0">
            <a:spAutoFit/>
          </a:bodyPr>
          <a:lstStyle/>
          <a:p>
            <a:r>
              <a:rPr lang="en-US" sz="2200" dirty="0"/>
              <a:t>The </a:t>
            </a:r>
            <a:r>
              <a:rPr lang="en-US" sz="2200" b="1" dirty="0"/>
              <a:t>strings.xml</a:t>
            </a:r>
            <a:r>
              <a:rPr lang="en-US" sz="2200" dirty="0"/>
              <a:t> file is located in the </a:t>
            </a:r>
            <a:r>
              <a:rPr lang="en-US" sz="2200" i="1" dirty="0"/>
              <a:t>res/values</a:t>
            </a:r>
            <a:r>
              <a:rPr lang="en-US" sz="2200" dirty="0"/>
              <a:t> folder and it contains all the text that your application uses. For example, the names of buttons, labels, default text, and similar types of strings go into this file.</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38" y="3429000"/>
            <a:ext cx="7395301" cy="1571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52484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8575"/>
            <a:ext cx="9128760" cy="914400"/>
          </a:xfrm>
        </p:spPr>
        <p:txBody>
          <a:bodyPr/>
          <a:lstStyle/>
          <a:p>
            <a:pPr algn="ctr"/>
            <a:r>
              <a:rPr lang="en-US" sz="4400" i="1" dirty="0">
                <a:solidFill>
                  <a:srgbClr val="FF6600"/>
                </a:solidFill>
              </a:rPr>
              <a:t>The Layout File</a:t>
            </a:r>
          </a:p>
        </p:txBody>
      </p:sp>
      <p:sp>
        <p:nvSpPr>
          <p:cNvPr id="2" name="TextBox 1"/>
          <p:cNvSpPr txBox="1"/>
          <p:nvPr/>
        </p:nvSpPr>
        <p:spPr>
          <a:xfrm>
            <a:off x="9525" y="934819"/>
            <a:ext cx="9134475" cy="646331"/>
          </a:xfrm>
          <a:prstGeom prst="rect">
            <a:avLst/>
          </a:prstGeom>
          <a:noFill/>
        </p:spPr>
        <p:txBody>
          <a:bodyPr wrap="square" rtlCol="0">
            <a:spAutoFit/>
          </a:bodyPr>
          <a:lstStyle/>
          <a:p>
            <a:r>
              <a:rPr lang="en-US" dirty="0"/>
              <a:t>The </a:t>
            </a:r>
            <a:r>
              <a:rPr lang="en-US" b="1" dirty="0"/>
              <a:t>activity_main.xml</a:t>
            </a:r>
            <a:r>
              <a:rPr lang="en-US" dirty="0"/>
              <a:t> is a layout file available in </a:t>
            </a:r>
            <a:r>
              <a:rPr lang="en-US" i="1" dirty="0">
                <a:solidFill>
                  <a:srgbClr val="FFC000"/>
                </a:solidFill>
              </a:rPr>
              <a:t>res/layout</a:t>
            </a:r>
            <a:r>
              <a:rPr lang="en-US" dirty="0"/>
              <a:t> directory, that is referenced by your application when building its interface</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287" y="1600200"/>
            <a:ext cx="785495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86313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00100" y="1357298"/>
            <a:ext cx="3214710" cy="107157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le 2"/>
          <p:cNvSpPr>
            <a:spLocks noGrp="1"/>
          </p:cNvSpPr>
          <p:nvPr>
            <p:ph type="title"/>
          </p:nvPr>
        </p:nvSpPr>
        <p:spPr>
          <a:xfrm>
            <a:off x="-228600" y="28575"/>
            <a:ext cx="9128760" cy="914400"/>
          </a:xfrm>
        </p:spPr>
        <p:txBody>
          <a:bodyPr/>
          <a:lstStyle/>
          <a:p>
            <a:pPr algn="ctr"/>
            <a:r>
              <a:rPr lang="en-US" sz="4400" i="1" dirty="0">
                <a:solidFill>
                  <a:srgbClr val="FF6600"/>
                </a:solidFill>
              </a:rPr>
              <a:t>Running the application</a:t>
            </a:r>
          </a:p>
        </p:txBody>
      </p:sp>
      <p:sp>
        <p:nvSpPr>
          <p:cNvPr id="2" name="TextBox 1"/>
          <p:cNvSpPr txBox="1"/>
          <p:nvPr/>
        </p:nvSpPr>
        <p:spPr>
          <a:xfrm>
            <a:off x="1000100" y="1428736"/>
            <a:ext cx="3286148" cy="923330"/>
          </a:xfrm>
          <a:prstGeom prst="rect">
            <a:avLst/>
          </a:prstGeom>
          <a:noFill/>
        </p:spPr>
        <p:txBody>
          <a:bodyPr wrap="square" rtlCol="0">
            <a:spAutoFit/>
          </a:bodyPr>
          <a:lstStyle/>
          <a:p>
            <a:r>
              <a:rPr lang="en-US" dirty="0">
                <a:solidFill>
                  <a:schemeClr val="bg1"/>
                </a:solidFill>
              </a:rPr>
              <a:t>Congratulations!!! you have developed your first Android Application</a:t>
            </a: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60" t="1227" r="2264" b="1400"/>
          <a:stretch/>
        </p:blipFill>
        <p:spPr bwMode="auto">
          <a:xfrm>
            <a:off x="4857752" y="1214422"/>
            <a:ext cx="2771775" cy="5295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Résultat de recherche d'images pour &quot;android logo happy&quot;"/>
          <p:cNvPicPr>
            <a:picLocks noChangeAspect="1" noChangeArrowheads="1"/>
          </p:cNvPicPr>
          <p:nvPr/>
        </p:nvPicPr>
        <p:blipFill>
          <a:blip r:embed="rId3"/>
          <a:srcRect/>
          <a:stretch>
            <a:fillRect/>
          </a:stretch>
        </p:blipFill>
        <p:spPr bwMode="auto">
          <a:xfrm>
            <a:off x="500034" y="2071678"/>
            <a:ext cx="3631361" cy="3631361"/>
          </a:xfrm>
          <a:prstGeom prst="rect">
            <a:avLst/>
          </a:prstGeom>
          <a:noFill/>
        </p:spPr>
      </p:pic>
    </p:spTree>
    <p:extLst>
      <p:ext uri="{BB962C8B-B14F-4D97-AF65-F5344CB8AC3E}">
        <p14:creationId xmlns:p14="http://schemas.microsoft.com/office/powerpoint/2010/main" val="35479293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4">
            <a:extLst>
              <a:ext uri="{FF2B5EF4-FFF2-40B4-BE49-F238E27FC236}">
                <a16:creationId xmlns="" xmlns:a16="http://schemas.microsoft.com/office/drawing/2014/main" id="{C5AED637-8672-FF4E-AC8D-D4D4947616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98596" y="0"/>
            <a:ext cx="5445404" cy="6828027"/>
          </a:xfrm>
          <a:prstGeom prst="rect">
            <a:avLst/>
          </a:prstGeom>
        </p:spPr>
      </p:pic>
      <p:sp>
        <p:nvSpPr>
          <p:cNvPr id="3" name="Titre 2">
            <a:extLst>
              <a:ext uri="{FF2B5EF4-FFF2-40B4-BE49-F238E27FC236}">
                <a16:creationId xmlns="" xmlns:a16="http://schemas.microsoft.com/office/drawing/2014/main" id="{4A57F1E7-5ECE-1C48-84F7-206873202A47}"/>
              </a:ext>
            </a:extLst>
          </p:cNvPr>
          <p:cNvSpPr>
            <a:spLocks noGrp="1"/>
          </p:cNvSpPr>
          <p:nvPr>
            <p:ph type="title"/>
          </p:nvPr>
        </p:nvSpPr>
        <p:spPr>
          <a:xfrm>
            <a:off x="406444" y="2786202"/>
            <a:ext cx="2882188" cy="1285596"/>
          </a:xfrm>
        </p:spPr>
        <p:txBody>
          <a:bodyPr vert="horz" lIns="91440" tIns="45720" rIns="91440" bIns="45720" rtlCol="0" anchor="b">
            <a:noAutofit/>
          </a:bodyPr>
          <a:lstStyle/>
          <a:p>
            <a:r>
              <a:rPr lang="fr-FR">
                <a:solidFill>
                  <a:srgbClr val="FF6600"/>
                </a:solidFill>
              </a:rPr>
              <a:t>Friendly reminder</a:t>
            </a:r>
          </a:p>
        </p:txBody>
      </p:sp>
    </p:spTree>
    <p:extLst>
      <p:ext uri="{BB962C8B-B14F-4D97-AF65-F5344CB8AC3E}">
        <p14:creationId xmlns:p14="http://schemas.microsoft.com/office/powerpoint/2010/main" val="25361262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20419"/>
            <a:ext cx="9128760" cy="914400"/>
          </a:xfrm>
        </p:spPr>
        <p:txBody>
          <a:bodyPr/>
          <a:lstStyle/>
          <a:p>
            <a:pPr algn="ctr"/>
            <a:r>
              <a:rPr lang="en-US" sz="4400" dirty="0">
                <a:solidFill>
                  <a:srgbClr val="FF6600"/>
                </a:solidFill>
                <a:effectLst/>
              </a:rPr>
              <a:t>Accessing Resources in Code</a:t>
            </a:r>
          </a:p>
        </p:txBody>
      </p:sp>
      <p:sp>
        <p:nvSpPr>
          <p:cNvPr id="2" name="TextBox 1"/>
          <p:cNvSpPr txBox="1"/>
          <p:nvPr/>
        </p:nvSpPr>
        <p:spPr>
          <a:xfrm>
            <a:off x="9525" y="934819"/>
            <a:ext cx="9134475" cy="923330"/>
          </a:xfrm>
          <a:prstGeom prst="rect">
            <a:avLst/>
          </a:prstGeom>
          <a:noFill/>
        </p:spPr>
        <p:txBody>
          <a:bodyPr wrap="square" rtlCol="0">
            <a:spAutoFit/>
          </a:bodyPr>
          <a:lstStyle/>
          <a:p>
            <a:r>
              <a:rPr lang="en-US" dirty="0"/>
              <a:t>When your Android application is compiled, a </a:t>
            </a:r>
            <a:r>
              <a:rPr lang="en-US" b="1" dirty="0"/>
              <a:t>R</a:t>
            </a:r>
            <a:r>
              <a:rPr lang="en-US" dirty="0"/>
              <a:t> class gets generated, which contains resource IDs for all the resources available in your </a:t>
            </a:r>
            <a:r>
              <a:rPr lang="en-US" b="1" dirty="0"/>
              <a:t>res/</a:t>
            </a:r>
            <a:r>
              <a:rPr lang="en-US" dirty="0"/>
              <a:t> directory. You can use R class to access that resource using sub-directory and resource name or directly resource ID</a:t>
            </a:r>
          </a:p>
        </p:txBody>
      </p:sp>
      <p:sp>
        <p:nvSpPr>
          <p:cNvPr id="4" name="Rectangle 3"/>
          <p:cNvSpPr/>
          <p:nvPr/>
        </p:nvSpPr>
        <p:spPr>
          <a:xfrm>
            <a:off x="152399" y="1896249"/>
            <a:ext cx="8953413" cy="1477328"/>
          </a:xfrm>
          <a:prstGeom prst="rect">
            <a:avLst/>
          </a:prstGeom>
        </p:spPr>
        <p:txBody>
          <a:bodyPr wrap="none">
            <a:spAutoFit/>
          </a:bodyPr>
          <a:lstStyle/>
          <a:p>
            <a:r>
              <a:rPr lang="en-US" dirty="0">
                <a:solidFill>
                  <a:schemeClr val="tx2">
                    <a:lumMod val="75000"/>
                  </a:schemeClr>
                </a:solidFill>
              </a:rPr>
              <a:t>Example 1 :</a:t>
            </a:r>
          </a:p>
          <a:p>
            <a:r>
              <a:rPr lang="en-US" dirty="0"/>
              <a:t>To access </a:t>
            </a:r>
            <a:r>
              <a:rPr lang="en-US" i="1" dirty="0">
                <a:solidFill>
                  <a:srgbClr val="FFC000"/>
                </a:solidFill>
              </a:rPr>
              <a:t>res/</a:t>
            </a:r>
            <a:r>
              <a:rPr lang="en-US" i="1" dirty="0" err="1">
                <a:solidFill>
                  <a:srgbClr val="FFC000"/>
                </a:solidFill>
              </a:rPr>
              <a:t>drawable</a:t>
            </a:r>
            <a:r>
              <a:rPr lang="en-US" i="1" dirty="0">
                <a:solidFill>
                  <a:srgbClr val="FFC000"/>
                </a:solidFill>
              </a:rPr>
              <a:t>/myimage.png</a:t>
            </a:r>
            <a:r>
              <a:rPr lang="en-US" dirty="0"/>
              <a:t> and set an </a:t>
            </a:r>
            <a:r>
              <a:rPr lang="en-US" dirty="0" err="1"/>
              <a:t>ImageView</a:t>
            </a:r>
            <a:r>
              <a:rPr lang="en-US" dirty="0"/>
              <a:t> you will use following code:</a:t>
            </a:r>
          </a:p>
          <a:p>
            <a:endParaRPr lang="en-US" dirty="0"/>
          </a:p>
          <a:p>
            <a:r>
              <a:rPr lang="en-US" dirty="0" err="1"/>
              <a:t>ImageView</a:t>
            </a:r>
            <a:r>
              <a:rPr lang="en-US" dirty="0"/>
              <a:t> </a:t>
            </a:r>
            <a:r>
              <a:rPr lang="en-US" dirty="0" err="1"/>
              <a:t>imageView</a:t>
            </a:r>
            <a:r>
              <a:rPr lang="en-US" dirty="0"/>
              <a:t> = (</a:t>
            </a:r>
            <a:r>
              <a:rPr lang="en-US" dirty="0" err="1"/>
              <a:t>ImageView</a:t>
            </a:r>
            <a:r>
              <a:rPr lang="en-US" dirty="0"/>
              <a:t>) </a:t>
            </a:r>
            <a:r>
              <a:rPr lang="en-US" dirty="0" err="1"/>
              <a:t>findViewById</a:t>
            </a:r>
            <a:r>
              <a:rPr lang="en-US" dirty="0"/>
              <a:t>(</a:t>
            </a:r>
            <a:r>
              <a:rPr lang="en-US" dirty="0" err="1"/>
              <a:t>R.id.myimageview</a:t>
            </a:r>
            <a:r>
              <a:rPr lang="en-US" dirty="0"/>
              <a:t>); </a:t>
            </a:r>
          </a:p>
          <a:p>
            <a:r>
              <a:rPr lang="en-US" dirty="0" err="1"/>
              <a:t>imageView.setImageResource</a:t>
            </a:r>
            <a:r>
              <a:rPr lang="en-US" dirty="0"/>
              <a:t>(</a:t>
            </a:r>
            <a:r>
              <a:rPr lang="en-US" dirty="0" err="1"/>
              <a:t>R.drawable.myimage</a:t>
            </a:r>
            <a:r>
              <a:rPr lang="en-US" dirty="0"/>
              <a:t>);</a:t>
            </a:r>
            <a:endParaRPr lang="en-US" dirty="0">
              <a:solidFill>
                <a:srgbClr val="FFC000"/>
              </a:solidFill>
            </a:endParaRPr>
          </a:p>
        </p:txBody>
      </p:sp>
      <p:sp>
        <p:nvSpPr>
          <p:cNvPr id="6" name="Rectangle 5"/>
          <p:cNvSpPr/>
          <p:nvPr/>
        </p:nvSpPr>
        <p:spPr>
          <a:xfrm>
            <a:off x="104818" y="3657600"/>
            <a:ext cx="8943888" cy="3139321"/>
          </a:xfrm>
          <a:prstGeom prst="rect">
            <a:avLst/>
          </a:prstGeom>
        </p:spPr>
        <p:txBody>
          <a:bodyPr wrap="square">
            <a:spAutoFit/>
          </a:bodyPr>
          <a:lstStyle/>
          <a:p>
            <a:r>
              <a:rPr lang="en-US" dirty="0">
                <a:solidFill>
                  <a:schemeClr val="tx2">
                    <a:lumMod val="75000"/>
                  </a:schemeClr>
                </a:solidFill>
              </a:rPr>
              <a:t>Example 2:</a:t>
            </a:r>
          </a:p>
          <a:p>
            <a:r>
              <a:rPr lang="en-US" dirty="0"/>
              <a:t>Consider next example where </a:t>
            </a:r>
            <a:r>
              <a:rPr lang="en-US" i="1" dirty="0">
                <a:solidFill>
                  <a:srgbClr val="FFC000"/>
                </a:solidFill>
              </a:rPr>
              <a:t>res/values/strings.xml</a:t>
            </a:r>
            <a:r>
              <a:rPr lang="en-US" dirty="0">
                <a:solidFill>
                  <a:srgbClr val="FFC000"/>
                </a:solidFill>
              </a:rPr>
              <a:t> </a:t>
            </a:r>
            <a:r>
              <a:rPr lang="en-US" dirty="0"/>
              <a:t>has following definition </a:t>
            </a:r>
            <a:endParaRPr lang="en-US" dirty="0">
              <a:solidFill>
                <a:srgbClr val="FFC000"/>
              </a:solidFill>
            </a:endParaRPr>
          </a:p>
          <a:p>
            <a:endParaRPr lang="en-US" dirty="0"/>
          </a:p>
          <a:p>
            <a:endParaRPr lang="en-US" dirty="0"/>
          </a:p>
          <a:p>
            <a:endParaRPr lang="en-US" dirty="0"/>
          </a:p>
          <a:p>
            <a:endParaRPr lang="en-US" dirty="0"/>
          </a:p>
          <a:p>
            <a:r>
              <a:rPr lang="en-US" dirty="0"/>
              <a:t>Now you can set the text on a </a:t>
            </a:r>
            <a:r>
              <a:rPr lang="en-US" dirty="0" err="1"/>
              <a:t>TextView</a:t>
            </a:r>
            <a:r>
              <a:rPr lang="en-US" dirty="0"/>
              <a:t> object with ID </a:t>
            </a:r>
            <a:r>
              <a:rPr lang="en-US" dirty="0" err="1"/>
              <a:t>msg</a:t>
            </a:r>
            <a:r>
              <a:rPr lang="en-US" dirty="0"/>
              <a:t> using a resource ID as follows :</a:t>
            </a:r>
          </a:p>
          <a:p>
            <a:r>
              <a:rPr lang="en-US" dirty="0" err="1"/>
              <a:t>TextView</a:t>
            </a:r>
            <a:r>
              <a:rPr lang="en-US" dirty="0"/>
              <a:t> </a:t>
            </a:r>
            <a:r>
              <a:rPr lang="en-US" dirty="0" err="1"/>
              <a:t>msgTextView</a:t>
            </a:r>
            <a:r>
              <a:rPr lang="en-US" dirty="0"/>
              <a:t> = (</a:t>
            </a:r>
            <a:r>
              <a:rPr lang="en-US" dirty="0" err="1"/>
              <a:t>TextView</a:t>
            </a:r>
            <a:r>
              <a:rPr lang="en-US" dirty="0"/>
              <a:t>) </a:t>
            </a:r>
            <a:r>
              <a:rPr lang="en-US" dirty="0" err="1"/>
              <a:t>findViewById</a:t>
            </a:r>
            <a:r>
              <a:rPr lang="en-US" dirty="0"/>
              <a:t>(R.id.msg); </a:t>
            </a:r>
            <a:r>
              <a:rPr lang="en-US" dirty="0" err="1"/>
              <a:t>msgTextView.setText</a:t>
            </a:r>
            <a:r>
              <a:rPr lang="en-US" dirty="0"/>
              <a:t>(</a:t>
            </a:r>
            <a:r>
              <a:rPr lang="en-US" dirty="0" err="1"/>
              <a:t>R.string.hello</a:t>
            </a:r>
            <a:r>
              <a:rPr lang="en-US" dirty="0"/>
              <a:t>);</a:t>
            </a:r>
          </a:p>
          <a:p>
            <a:endParaRPr lang="en-US" dirty="0">
              <a:solidFill>
                <a:srgbClr val="FFC000"/>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2" y="4312086"/>
            <a:ext cx="421957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872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Bottom)">
                                      <p:cBhvr>
                                        <p:cTn id="17" dur="500"/>
                                        <p:tgtEl>
                                          <p:spTgt spid="6"/>
                                        </p:tgtEl>
                                      </p:cBhvr>
                                    </p:animEffect>
                                  </p:childTnLst>
                                </p:cTn>
                              </p:par>
                              <p:par>
                                <p:cTn id="18" presetID="12" presetClass="entr" presetSubtype="4" fill="hold" nodeType="withEffect">
                                  <p:stCondLst>
                                    <p:cond delay="0"/>
                                  </p:stCondLst>
                                  <p:childTnLst>
                                    <p:set>
                                      <p:cBhvr>
                                        <p:cTn id="19" dur="1" fill="hold">
                                          <p:stCondLst>
                                            <p:cond delay="0"/>
                                          </p:stCondLst>
                                        </p:cTn>
                                        <p:tgtEl>
                                          <p:spTgt spid="11266"/>
                                        </p:tgtEl>
                                        <p:attrNameLst>
                                          <p:attrName>style.visibility</p:attrName>
                                        </p:attrNameLst>
                                      </p:cBhvr>
                                      <p:to>
                                        <p:strVal val="visible"/>
                                      </p:to>
                                    </p:set>
                                    <p:animEffect transition="in" filter="slide(fromBottom)">
                                      <p:cBhvr>
                                        <p:cTn id="20"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20419"/>
            <a:ext cx="9128760" cy="914400"/>
          </a:xfrm>
        </p:spPr>
        <p:txBody>
          <a:bodyPr/>
          <a:lstStyle/>
          <a:p>
            <a:pPr algn="ctr"/>
            <a:r>
              <a:rPr lang="en-US" sz="4400" dirty="0">
                <a:solidFill>
                  <a:srgbClr val="FF6600"/>
                </a:solidFill>
                <a:effectLst/>
              </a:rPr>
              <a:t>Accessing Resources in Code</a:t>
            </a:r>
          </a:p>
        </p:txBody>
      </p:sp>
      <p:sp>
        <p:nvSpPr>
          <p:cNvPr id="4" name="Rectangle 3"/>
          <p:cNvSpPr/>
          <p:nvPr/>
        </p:nvSpPr>
        <p:spPr>
          <a:xfrm>
            <a:off x="152399" y="1828800"/>
            <a:ext cx="8991602" cy="5078313"/>
          </a:xfrm>
          <a:prstGeom prst="rect">
            <a:avLst/>
          </a:prstGeom>
        </p:spPr>
        <p:txBody>
          <a:bodyPr wrap="square">
            <a:spAutoFit/>
          </a:bodyPr>
          <a:lstStyle/>
          <a:p>
            <a:r>
              <a:rPr lang="en-US" dirty="0">
                <a:solidFill>
                  <a:schemeClr val="tx2">
                    <a:lumMod val="90000"/>
                  </a:schemeClr>
                </a:solidFill>
              </a:rPr>
              <a:t>Example 3 :</a:t>
            </a:r>
          </a:p>
          <a:p>
            <a:r>
              <a:rPr lang="en-US" dirty="0"/>
              <a:t>Consider the following resource XML </a:t>
            </a:r>
            <a:r>
              <a:rPr lang="en-US" i="1" dirty="0"/>
              <a:t>res/values/strings.xml</a:t>
            </a:r>
            <a:r>
              <a:rPr lang="en-US" dirty="0"/>
              <a:t> file that includes a color resource and a string resource:</a:t>
            </a:r>
          </a:p>
          <a:p>
            <a:endParaRPr lang="en-US" dirty="0"/>
          </a:p>
          <a:p>
            <a:endParaRPr lang="en-US" dirty="0"/>
          </a:p>
          <a:p>
            <a:endParaRPr lang="en-US" dirty="0"/>
          </a:p>
          <a:p>
            <a:endParaRPr lang="en-US" dirty="0"/>
          </a:p>
          <a:p>
            <a:endParaRPr lang="en-US" dirty="0"/>
          </a:p>
          <a:p>
            <a:r>
              <a:rPr lang="en-US" dirty="0"/>
              <a:t>Now you can use these resources in the following layout file to set the text color and text string as follows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780883"/>
            <a:ext cx="404812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800600"/>
            <a:ext cx="6057900"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64532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057400"/>
            <a:ext cx="4114800" cy="914400"/>
          </a:xfrm>
        </p:spPr>
        <p:txBody>
          <a:bodyPr/>
          <a:lstStyle/>
          <a:p>
            <a:pPr algn="ctr"/>
            <a:r>
              <a:rPr lang="en-US" sz="4400" i="1" dirty="0">
                <a:solidFill>
                  <a:srgbClr val="FF6600"/>
                </a:solidFill>
              </a:rPr>
              <a:t>The Application life cycle</a:t>
            </a:r>
          </a:p>
        </p:txBody>
      </p:sp>
      <p:pic>
        <p:nvPicPr>
          <p:cNvPr id="1026" name="Picture 2"/>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657600" y="0"/>
            <a:ext cx="5486400" cy="6906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ct 3"/>
          <p:cNvGraphicFramePr>
            <a:graphicFrameLocks noChangeAspect="1"/>
          </p:cNvGraphicFramePr>
          <p:nvPr>
            <p:extLst>
              <p:ext uri="{D42A27DB-BD31-4B8C-83A1-F6EECF244321}">
                <p14:modId xmlns:p14="http://schemas.microsoft.com/office/powerpoint/2010/main" val="1091406871"/>
              </p:ext>
            </p:extLst>
          </p:nvPr>
        </p:nvGraphicFramePr>
        <p:xfrm>
          <a:off x="807006" y="3360737"/>
          <a:ext cx="1783794" cy="1125538"/>
        </p:xfrm>
        <a:graphic>
          <a:graphicData uri="http://schemas.openxmlformats.org/presentationml/2006/ole">
            <mc:AlternateContent xmlns:mc="http://schemas.openxmlformats.org/markup-compatibility/2006">
              <mc:Choice xmlns:v="urn:schemas-microsoft-com:vml" Requires="v">
                <p:oleObj spid="_x0000_s1053" name="Packager Shell Object" showAsIcon="1" r:id="rId4" imgW="696600" imgH="439560" progId="Package">
                  <p:embed/>
                </p:oleObj>
              </mc:Choice>
              <mc:Fallback>
                <p:oleObj name="Packager Shell Object" showAsIcon="1" r:id="rId4" imgW="696600" imgH="439560" progId="Package">
                  <p:embed/>
                  <p:pic>
                    <p:nvPicPr>
                      <p:cNvPr id="4" name="Object 3"/>
                      <p:cNvPicPr>
                        <a:picLocks noChangeAspect="1" noChangeArrowheads="1"/>
                      </p:cNvPicPr>
                      <p:nvPr/>
                    </p:nvPicPr>
                    <p:blipFill>
                      <a:blip r:embed="rId5"/>
                      <a:srcRect/>
                      <a:stretch>
                        <a:fillRect/>
                      </a:stretch>
                    </p:blipFill>
                    <p:spPr bwMode="auto">
                      <a:xfrm>
                        <a:off x="807006" y="3360737"/>
                        <a:ext cx="1783794" cy="1125538"/>
                      </a:xfrm>
                      <a:prstGeom prst="rect">
                        <a:avLst/>
                      </a:prstGeom>
                      <a:solidFill>
                        <a:srgbClr val="F2F2F2"/>
                      </a:solidFill>
                    </p:spPr>
                  </p:pic>
                </p:oleObj>
              </mc:Fallback>
            </mc:AlternateContent>
          </a:graphicData>
        </a:graphic>
      </p:graphicFrame>
      <p:sp>
        <p:nvSpPr>
          <p:cNvPr id="5" name="TextBox 4"/>
          <p:cNvSpPr txBox="1"/>
          <p:nvPr/>
        </p:nvSpPr>
        <p:spPr>
          <a:xfrm>
            <a:off x="1066800" y="4495800"/>
            <a:ext cx="1524000" cy="369332"/>
          </a:xfrm>
          <a:prstGeom prst="rect">
            <a:avLst/>
          </a:prstGeom>
          <a:noFill/>
        </p:spPr>
        <p:txBody>
          <a:bodyPr wrap="square" rtlCol="0">
            <a:spAutoFit/>
          </a:bodyPr>
          <a:lstStyle/>
          <a:p>
            <a:r>
              <a:rPr lang="en-US" dirty="0">
                <a:solidFill>
                  <a:schemeClr val="tx2">
                    <a:lumMod val="90000"/>
                  </a:schemeClr>
                </a:solidFill>
              </a:rPr>
              <a:t>Click here</a:t>
            </a:r>
          </a:p>
        </p:txBody>
      </p:sp>
    </p:spTree>
    <p:extLst>
      <p:ext uri="{BB962C8B-B14F-4D97-AF65-F5344CB8AC3E}">
        <p14:creationId xmlns:p14="http://schemas.microsoft.com/office/powerpoint/2010/main" val="26648793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4850" y="2019301"/>
            <a:ext cx="6096000" cy="3657599"/>
          </a:xfrm>
        </p:spPr>
        <p:txBody>
          <a:bodyPr/>
          <a:lstStyle/>
          <a:p>
            <a:endParaRPr lang="en-US" dirty="0"/>
          </a:p>
        </p:txBody>
      </p:sp>
      <p:sp>
        <p:nvSpPr>
          <p:cNvPr id="3" name="Title 2"/>
          <p:cNvSpPr>
            <a:spLocks noGrp="1"/>
          </p:cNvSpPr>
          <p:nvPr>
            <p:ph type="title"/>
          </p:nvPr>
        </p:nvSpPr>
        <p:spPr>
          <a:xfrm>
            <a:off x="533400" y="228600"/>
            <a:ext cx="7543800" cy="914400"/>
          </a:xfrm>
        </p:spPr>
        <p:txBody>
          <a:bodyPr/>
          <a:lstStyle/>
          <a:p>
            <a:pPr algn="ctr"/>
            <a:r>
              <a:rPr lang="en-US" dirty="0">
                <a:solidFill>
                  <a:srgbClr val="FF6600"/>
                </a:solidFill>
              </a:rPr>
              <a:t>Layouts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7848600"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1072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285860"/>
            <a:ext cx="9067800" cy="1066800"/>
          </a:xfrm>
        </p:spPr>
        <p:txBody>
          <a:bodyPr/>
          <a:lstStyle/>
          <a:p>
            <a:r>
              <a:rPr lang="en-US" dirty="0">
                <a:effectLst/>
              </a:rPr>
              <a:t>When the content for your layout is dynamic or not pre-determined, you can use a layout that subclasses </a:t>
            </a:r>
            <a:r>
              <a:rPr lang="en-US" dirty="0">
                <a:solidFill>
                  <a:srgbClr val="92D050"/>
                </a:solidFill>
                <a:effectLst/>
              </a:rPr>
              <a:t>AdapterView</a:t>
            </a:r>
            <a:r>
              <a:rPr lang="en-US" dirty="0">
                <a:effectLst/>
              </a:rPr>
              <a:t> to populate the layout with views at runtime.</a:t>
            </a:r>
            <a:endParaRPr lang="en-US" dirty="0"/>
          </a:p>
        </p:txBody>
      </p:sp>
      <p:sp>
        <p:nvSpPr>
          <p:cNvPr id="3" name="Title 2"/>
          <p:cNvSpPr>
            <a:spLocks noGrp="1"/>
          </p:cNvSpPr>
          <p:nvPr>
            <p:ph type="title"/>
          </p:nvPr>
        </p:nvSpPr>
        <p:spPr>
          <a:xfrm>
            <a:off x="533400" y="228600"/>
            <a:ext cx="7543800" cy="914400"/>
          </a:xfrm>
        </p:spPr>
        <p:txBody>
          <a:bodyPr/>
          <a:lstStyle/>
          <a:p>
            <a:pPr algn="ctr"/>
            <a:r>
              <a:rPr lang="en-US" dirty="0">
                <a:solidFill>
                  <a:srgbClr val="FF6600"/>
                </a:solidFill>
              </a:rPr>
              <a:t>Layouts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76" y="2357430"/>
            <a:ext cx="7090732"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16359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596" y="1500174"/>
            <a:ext cx="8215338" cy="1066800"/>
          </a:xfrm>
        </p:spPr>
        <p:txBody>
          <a:bodyPr>
            <a:noAutofit/>
          </a:bodyPr>
          <a:lstStyle/>
          <a:p>
            <a:pPr algn="just"/>
            <a:r>
              <a:rPr lang="en-US" sz="2200" dirty="0">
                <a:effectLst/>
              </a:rPr>
              <a:t>Input controls are the interactive components in your app's user interface. Android provides a wide variety of controls you can use in your UI, such as </a:t>
            </a:r>
            <a:r>
              <a:rPr lang="en-US" sz="2200" dirty="0">
                <a:solidFill>
                  <a:srgbClr val="92D050"/>
                </a:solidFill>
                <a:effectLst/>
              </a:rPr>
              <a:t>buttons, text fields, seek bars, check box, zoom buttons, toggle buttons, and many more</a:t>
            </a:r>
            <a:r>
              <a:rPr lang="en-US" sz="2200" dirty="0">
                <a:effectLst/>
              </a:rPr>
              <a:t>.</a:t>
            </a:r>
            <a:endParaRPr lang="en-US" sz="2200" dirty="0"/>
          </a:p>
        </p:txBody>
      </p:sp>
      <p:sp>
        <p:nvSpPr>
          <p:cNvPr id="3" name="Title 2"/>
          <p:cNvSpPr>
            <a:spLocks noGrp="1"/>
          </p:cNvSpPr>
          <p:nvPr>
            <p:ph type="title"/>
          </p:nvPr>
        </p:nvSpPr>
        <p:spPr>
          <a:xfrm>
            <a:off x="533400" y="228600"/>
            <a:ext cx="7543800" cy="914400"/>
          </a:xfrm>
        </p:spPr>
        <p:txBody>
          <a:bodyPr/>
          <a:lstStyle/>
          <a:p>
            <a:pPr algn="ctr"/>
            <a:r>
              <a:rPr lang="en-US" dirty="0">
                <a:solidFill>
                  <a:srgbClr val="FF6600"/>
                </a:solidFill>
              </a:rPr>
              <a:t>UI Controls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0298" y="3000372"/>
            <a:ext cx="3943350"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ct 3"/>
          <p:cNvGraphicFramePr>
            <a:graphicFrameLocks noChangeAspect="1"/>
          </p:cNvGraphicFramePr>
          <p:nvPr>
            <p:extLst>
              <p:ext uri="{D42A27DB-BD31-4B8C-83A1-F6EECF244321}">
                <p14:modId xmlns:p14="http://schemas.microsoft.com/office/powerpoint/2010/main" val="767698905"/>
              </p:ext>
            </p:extLst>
          </p:nvPr>
        </p:nvGraphicFramePr>
        <p:xfrm>
          <a:off x="8165057" y="5618807"/>
          <a:ext cx="978943" cy="1194569"/>
        </p:xfrm>
        <a:graphic>
          <a:graphicData uri="http://schemas.openxmlformats.org/presentationml/2006/ole">
            <mc:AlternateContent xmlns:mc="http://schemas.openxmlformats.org/markup-compatibility/2006">
              <mc:Choice xmlns:v="urn:schemas-microsoft-com:vml" Requires="v">
                <p:oleObj spid="_x0000_s2077" name="Packager Shell Object" showAsIcon="1" r:id="rId4" imgW="361080" imgH="439560" progId="Package">
                  <p:embed/>
                </p:oleObj>
              </mc:Choice>
              <mc:Fallback>
                <p:oleObj name="Packager Shell Object" showAsIcon="1" r:id="rId4" imgW="361080" imgH="439560" progId="Package">
                  <p:embed/>
                  <p:pic>
                    <p:nvPicPr>
                      <p:cNvPr id="4" name="Object 3"/>
                      <p:cNvPicPr>
                        <a:picLocks noChangeAspect="1" noChangeArrowheads="1"/>
                      </p:cNvPicPr>
                      <p:nvPr/>
                    </p:nvPicPr>
                    <p:blipFill>
                      <a:blip r:embed="rId5"/>
                      <a:srcRect/>
                      <a:stretch>
                        <a:fillRect/>
                      </a:stretch>
                    </p:blipFill>
                    <p:spPr bwMode="auto">
                      <a:xfrm>
                        <a:off x="8165057" y="5618807"/>
                        <a:ext cx="978943" cy="1194569"/>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3091675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4">
            <a:extLst>
              <a:ext uri="{FF2B5EF4-FFF2-40B4-BE49-F238E27FC236}">
                <a16:creationId xmlns="" xmlns:a16="http://schemas.microsoft.com/office/drawing/2014/main" id="{283487C1-8FF7-094F-853B-CA4B2A20DC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1333" y="0"/>
            <a:ext cx="6942667" cy="6883098"/>
          </a:xfrm>
          <a:prstGeom prst="rect">
            <a:avLst/>
          </a:prstGeom>
        </p:spPr>
      </p:pic>
      <p:sp>
        <p:nvSpPr>
          <p:cNvPr id="3" name="Titre 2">
            <a:extLst>
              <a:ext uri="{FF2B5EF4-FFF2-40B4-BE49-F238E27FC236}">
                <a16:creationId xmlns="" xmlns:a16="http://schemas.microsoft.com/office/drawing/2014/main" id="{DB0FD223-3625-964D-9B25-340CE6588DDC}"/>
              </a:ext>
            </a:extLst>
          </p:cNvPr>
          <p:cNvSpPr>
            <a:spLocks noGrp="1"/>
          </p:cNvSpPr>
          <p:nvPr>
            <p:ph type="title"/>
          </p:nvPr>
        </p:nvSpPr>
        <p:spPr>
          <a:xfrm>
            <a:off x="213895" y="2618314"/>
            <a:ext cx="1818105" cy="823235"/>
          </a:xfrm>
        </p:spPr>
        <p:txBody>
          <a:bodyPr vert="horz" lIns="91440" tIns="45720" rIns="91440" bIns="45720" rtlCol="0" anchor="b">
            <a:noAutofit/>
          </a:bodyPr>
          <a:lstStyle/>
          <a:p>
            <a:r>
              <a:rPr lang="fr-FR">
                <a:solidFill>
                  <a:srgbClr val="FF6600"/>
                </a:solidFill>
              </a:rPr>
              <a:t>Facts</a:t>
            </a:r>
          </a:p>
        </p:txBody>
      </p:sp>
    </p:spTree>
    <p:extLst>
      <p:ext uri="{BB962C8B-B14F-4D97-AF65-F5344CB8AC3E}">
        <p14:creationId xmlns:p14="http://schemas.microsoft.com/office/powerpoint/2010/main" val="7327035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20" y="1500174"/>
            <a:ext cx="9067800" cy="1066800"/>
          </a:xfrm>
        </p:spPr>
        <p:txBody>
          <a:bodyPr>
            <a:noAutofit/>
          </a:bodyPr>
          <a:lstStyle/>
          <a:p>
            <a:r>
              <a:rPr lang="en-US" sz="2000" dirty="0">
                <a:effectLst/>
              </a:rPr>
              <a:t>Input controls are the interactive components in your app's user interface. Android provides a wide variety of controls you can use in your UI, such as buttons, text fields, seek bars, check box, zoom buttons, toggle buttons, and many more.</a:t>
            </a:r>
            <a:endParaRPr lang="en-US" sz="2000" dirty="0"/>
          </a:p>
        </p:txBody>
      </p:sp>
      <p:sp>
        <p:nvSpPr>
          <p:cNvPr id="3" name="Title 2"/>
          <p:cNvSpPr>
            <a:spLocks noGrp="1"/>
          </p:cNvSpPr>
          <p:nvPr>
            <p:ph type="title"/>
          </p:nvPr>
        </p:nvSpPr>
        <p:spPr>
          <a:xfrm>
            <a:off x="533400" y="228600"/>
            <a:ext cx="7543800" cy="914400"/>
          </a:xfrm>
        </p:spPr>
        <p:txBody>
          <a:bodyPr/>
          <a:lstStyle/>
          <a:p>
            <a:pPr algn="ctr"/>
            <a:r>
              <a:rPr lang="en-US" dirty="0">
                <a:solidFill>
                  <a:srgbClr val="FF6600"/>
                </a:solidFill>
              </a:rPr>
              <a:t>UI Controls</a:t>
            </a:r>
          </a:p>
        </p:txBody>
      </p:sp>
      <p:sp>
        <p:nvSpPr>
          <p:cNvPr id="4" name="Content Placeholder 1"/>
          <p:cNvSpPr txBox="1">
            <a:spLocks/>
          </p:cNvSpPr>
          <p:nvPr/>
        </p:nvSpPr>
        <p:spPr>
          <a:xfrm>
            <a:off x="428596" y="2857496"/>
            <a:ext cx="9067800" cy="3733800"/>
          </a:xfrm>
          <a:prstGeom prst="rect">
            <a:avLst/>
          </a:prstGeom>
        </p:spPr>
        <p:txBody>
          <a:bodyPr vert="horz" lIns="91440" tIns="45720" rIns="91440" bIns="45720" rtlCol="0" anchor="ctr">
            <a:norm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buNone/>
            </a:pPr>
            <a:r>
              <a:rPr lang="en-US" dirty="0">
                <a:solidFill>
                  <a:schemeClr val="tx2">
                    <a:lumMod val="90000"/>
                  </a:schemeClr>
                </a:solidFill>
                <a:effectLst/>
              </a:rPr>
              <a:t>Example 1: Button with </a:t>
            </a:r>
            <a:r>
              <a:rPr lang="en-US" u="sng" dirty="0">
                <a:solidFill>
                  <a:schemeClr val="tx2">
                    <a:lumMod val="90000"/>
                  </a:schemeClr>
                </a:solidFill>
                <a:effectLst/>
              </a:rPr>
              <a:t>id = </a:t>
            </a:r>
            <a:r>
              <a:rPr lang="en-US" u="sng" dirty="0" err="1">
                <a:solidFill>
                  <a:schemeClr val="tx2">
                    <a:lumMod val="90000"/>
                  </a:schemeClr>
                </a:solidFill>
                <a:effectLst/>
              </a:rPr>
              <a:t>myButton</a:t>
            </a:r>
            <a:endParaRPr lang="en-US" u="sng" dirty="0">
              <a:solidFill>
                <a:schemeClr val="tx2">
                  <a:lumMod val="90000"/>
                </a:schemeClr>
              </a:solidFill>
              <a:effectLst/>
            </a:endParaRPr>
          </a:p>
          <a:p>
            <a:r>
              <a:rPr lang="en-US" dirty="0">
                <a:solidFill>
                  <a:srgbClr val="FFC000"/>
                </a:solidFill>
                <a:effectLst/>
              </a:rPr>
              <a:t>Step 1: </a:t>
            </a:r>
          </a:p>
          <a:p>
            <a:pPr marL="18288" indent="0">
              <a:buNone/>
            </a:pPr>
            <a:r>
              <a:rPr lang="en-US" dirty="0">
                <a:effectLst/>
              </a:rPr>
              <a:t>Public class </a:t>
            </a:r>
            <a:r>
              <a:rPr lang="en-US" dirty="0" err="1">
                <a:effectLst/>
              </a:rPr>
              <a:t>MainActivity</a:t>
            </a:r>
            <a:r>
              <a:rPr lang="en-US" dirty="0">
                <a:effectLst/>
              </a:rPr>
              <a:t> extends </a:t>
            </a:r>
            <a:r>
              <a:rPr lang="en-US" dirty="0" err="1">
                <a:effectLst/>
              </a:rPr>
              <a:t>AppCompatActivity</a:t>
            </a:r>
            <a:r>
              <a:rPr lang="en-US" dirty="0">
                <a:effectLst/>
              </a:rPr>
              <a:t> </a:t>
            </a:r>
            <a:r>
              <a:rPr lang="en-US" dirty="0">
                <a:solidFill>
                  <a:srgbClr val="92D050"/>
                </a:solidFill>
                <a:effectLst/>
              </a:rPr>
              <a:t>implements </a:t>
            </a:r>
            <a:r>
              <a:rPr lang="en-US" dirty="0" err="1">
                <a:solidFill>
                  <a:srgbClr val="92D050"/>
                </a:solidFill>
                <a:effectLst/>
              </a:rPr>
              <a:t>View.OnClickListener</a:t>
            </a:r>
            <a:endParaRPr lang="en-US" dirty="0">
              <a:solidFill>
                <a:srgbClr val="92D050"/>
              </a:solidFill>
              <a:effectLst/>
            </a:endParaRPr>
          </a:p>
          <a:p>
            <a:r>
              <a:rPr lang="en-US" dirty="0">
                <a:solidFill>
                  <a:srgbClr val="FFC000"/>
                </a:solidFill>
                <a:effectLst/>
              </a:rPr>
              <a:t>Step 2:</a:t>
            </a:r>
          </a:p>
          <a:p>
            <a:pPr marL="18288" indent="0">
              <a:buNone/>
            </a:pPr>
            <a:r>
              <a:rPr lang="en-US" dirty="0">
                <a:effectLst/>
              </a:rPr>
              <a:t>Private Button </a:t>
            </a:r>
            <a:r>
              <a:rPr lang="en-US" dirty="0" err="1">
                <a:effectLst/>
              </a:rPr>
              <a:t>button</a:t>
            </a:r>
            <a:r>
              <a:rPr lang="en-US" dirty="0">
                <a:effectLst/>
              </a:rPr>
              <a:t>;</a:t>
            </a:r>
          </a:p>
          <a:p>
            <a:pPr marL="18288" indent="0">
              <a:buNone/>
            </a:pPr>
            <a:r>
              <a:rPr lang="en-US" dirty="0">
                <a:effectLst/>
              </a:rPr>
              <a:t>(inside on create)=&gt;</a:t>
            </a:r>
          </a:p>
          <a:p>
            <a:pPr marL="18288" indent="0">
              <a:buNone/>
            </a:pPr>
            <a:r>
              <a:rPr lang="en-US" dirty="0">
                <a:effectLst/>
              </a:rPr>
              <a:t>button = (Button) </a:t>
            </a:r>
            <a:r>
              <a:rPr lang="en-US" dirty="0" err="1">
                <a:effectLst/>
              </a:rPr>
              <a:t>findViewById</a:t>
            </a:r>
            <a:r>
              <a:rPr lang="en-US" dirty="0">
                <a:effectLst/>
              </a:rPr>
              <a:t>(</a:t>
            </a:r>
            <a:r>
              <a:rPr lang="en-US" dirty="0" err="1">
                <a:effectLst/>
              </a:rPr>
              <a:t>R.id.</a:t>
            </a:r>
            <a:r>
              <a:rPr lang="en-US" dirty="0" err="1">
                <a:solidFill>
                  <a:srgbClr val="92D050"/>
                </a:solidFill>
                <a:effectLst/>
              </a:rPr>
              <a:t>myButton</a:t>
            </a:r>
            <a:r>
              <a:rPr lang="en-US" dirty="0">
                <a:effectLst/>
              </a:rPr>
              <a:t>);</a:t>
            </a:r>
          </a:p>
          <a:p>
            <a:pPr marL="18288" indent="0">
              <a:buNone/>
            </a:pPr>
            <a:r>
              <a:rPr lang="en-US" dirty="0" err="1">
                <a:effectLst/>
              </a:rPr>
              <a:t>button.setOnClickListener</a:t>
            </a:r>
            <a:r>
              <a:rPr lang="en-US" dirty="0">
                <a:effectLst/>
              </a:rPr>
              <a:t>(this);</a:t>
            </a:r>
          </a:p>
          <a:p>
            <a:pPr marL="18288" indent="0">
              <a:buNone/>
            </a:pPr>
            <a:endParaRPr lang="en-US" dirty="0"/>
          </a:p>
        </p:txBody>
      </p:sp>
    </p:spTree>
    <p:extLst>
      <p:ext uri="{BB962C8B-B14F-4D97-AF65-F5344CB8AC3E}">
        <p14:creationId xmlns:p14="http://schemas.microsoft.com/office/powerpoint/2010/main" val="345623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28600"/>
            <a:ext cx="7543800" cy="914400"/>
          </a:xfrm>
        </p:spPr>
        <p:txBody>
          <a:bodyPr/>
          <a:lstStyle/>
          <a:p>
            <a:pPr algn="ctr"/>
            <a:r>
              <a:rPr lang="en-US" dirty="0">
                <a:solidFill>
                  <a:srgbClr val="FF6600"/>
                </a:solidFill>
              </a:rPr>
              <a:t>UI Controls</a:t>
            </a:r>
          </a:p>
        </p:txBody>
      </p:sp>
      <p:sp>
        <p:nvSpPr>
          <p:cNvPr id="4" name="Content Placeholder 1"/>
          <p:cNvSpPr txBox="1">
            <a:spLocks/>
          </p:cNvSpPr>
          <p:nvPr/>
        </p:nvSpPr>
        <p:spPr>
          <a:xfrm>
            <a:off x="251520" y="1714488"/>
            <a:ext cx="8749636" cy="3733800"/>
          </a:xfrm>
          <a:prstGeom prst="rect">
            <a:avLst/>
          </a:prstGeom>
        </p:spPr>
        <p:txBody>
          <a:bodyPr vert="horz" lIns="91440" tIns="45720" rIns="91440" bIns="45720" rtlCol="0" anchor="ctr">
            <a:normAutofit lnSpcReduction="10000"/>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buNone/>
            </a:pPr>
            <a:r>
              <a:rPr lang="en-US" dirty="0">
                <a:solidFill>
                  <a:schemeClr val="tx2">
                    <a:lumMod val="90000"/>
                  </a:schemeClr>
                </a:solidFill>
                <a:effectLst/>
              </a:rPr>
              <a:t>Example 1: Button with </a:t>
            </a:r>
            <a:r>
              <a:rPr lang="en-US" u="sng" dirty="0">
                <a:solidFill>
                  <a:schemeClr val="tx2">
                    <a:lumMod val="90000"/>
                  </a:schemeClr>
                </a:solidFill>
                <a:effectLst/>
              </a:rPr>
              <a:t>id = </a:t>
            </a:r>
            <a:r>
              <a:rPr lang="en-US" u="sng" dirty="0" err="1">
                <a:solidFill>
                  <a:schemeClr val="tx2">
                    <a:lumMod val="90000"/>
                  </a:schemeClr>
                </a:solidFill>
                <a:effectLst/>
              </a:rPr>
              <a:t>myButton</a:t>
            </a:r>
            <a:endParaRPr lang="en-US" u="sng" dirty="0">
              <a:solidFill>
                <a:schemeClr val="tx2">
                  <a:lumMod val="90000"/>
                </a:schemeClr>
              </a:solidFill>
              <a:effectLst/>
            </a:endParaRPr>
          </a:p>
          <a:p>
            <a:r>
              <a:rPr lang="en-US" dirty="0">
                <a:solidFill>
                  <a:srgbClr val="FFC000"/>
                </a:solidFill>
                <a:effectLst/>
              </a:rPr>
              <a:t>Step 3: </a:t>
            </a:r>
          </a:p>
          <a:p>
            <a:pPr marL="18288" indent="0">
              <a:buNone/>
            </a:pPr>
            <a:r>
              <a:rPr lang="en-US" dirty="0">
                <a:effectLst/>
              </a:rPr>
              <a:t>@override</a:t>
            </a:r>
          </a:p>
          <a:p>
            <a:pPr marL="18288" indent="0">
              <a:buNone/>
            </a:pPr>
            <a:r>
              <a:rPr lang="en-US" dirty="0">
                <a:effectLst/>
              </a:rPr>
              <a:t>Public void </a:t>
            </a:r>
            <a:r>
              <a:rPr lang="en-US" dirty="0" err="1">
                <a:effectLst/>
              </a:rPr>
              <a:t>onClick</a:t>
            </a:r>
            <a:r>
              <a:rPr lang="en-US" dirty="0">
                <a:effectLst/>
              </a:rPr>
              <a:t>(View view) {</a:t>
            </a:r>
          </a:p>
          <a:p>
            <a:pPr marL="18288" indent="0">
              <a:buNone/>
            </a:pPr>
            <a:r>
              <a:rPr lang="en-US" dirty="0">
                <a:effectLst/>
              </a:rPr>
              <a:t>if(view == </a:t>
            </a:r>
            <a:r>
              <a:rPr lang="en-US" dirty="0" err="1">
                <a:solidFill>
                  <a:srgbClr val="92D050"/>
                </a:solidFill>
                <a:effectLst/>
              </a:rPr>
              <a:t>myButton</a:t>
            </a:r>
            <a:r>
              <a:rPr lang="en-US" dirty="0">
                <a:effectLst/>
              </a:rPr>
              <a:t>){</a:t>
            </a:r>
          </a:p>
          <a:p>
            <a:pPr marL="18288" indent="0">
              <a:buNone/>
            </a:pPr>
            <a:r>
              <a:rPr lang="en-US" dirty="0">
                <a:effectLst/>
              </a:rPr>
              <a:t>//</a:t>
            </a:r>
            <a:r>
              <a:rPr lang="en-US" dirty="0" err="1">
                <a:effectLst/>
              </a:rPr>
              <a:t>traitement</a:t>
            </a:r>
            <a:r>
              <a:rPr lang="en-US" dirty="0">
                <a:effectLst/>
              </a:rPr>
              <a:t>+ </a:t>
            </a:r>
            <a:r>
              <a:rPr lang="en-US" dirty="0" smtClean="0">
                <a:effectLst/>
              </a:rPr>
              <a:t>toast</a:t>
            </a:r>
          </a:p>
          <a:p>
            <a:pPr marL="18288" indent="0">
              <a:buNone/>
            </a:pPr>
            <a:r>
              <a:rPr lang="en-US" dirty="0" err="1"/>
              <a:t>Toast.</a:t>
            </a:r>
            <a:r>
              <a:rPr lang="en-US" i="1" dirty="0" err="1">
                <a:effectLst/>
              </a:rPr>
              <a:t>makeText</a:t>
            </a:r>
            <a:r>
              <a:rPr lang="en-US" dirty="0"/>
              <a:t>(</a:t>
            </a:r>
            <a:r>
              <a:rPr lang="en-US" dirty="0" err="1"/>
              <a:t>getApplicationContext</a:t>
            </a:r>
            <a:r>
              <a:rPr lang="en-US" dirty="0" smtClean="0"/>
              <a:t>()</a:t>
            </a:r>
            <a:r>
              <a:rPr lang="en-US" dirty="0" smtClean="0">
                <a:effectLst/>
              </a:rPr>
              <a:t>,“click!!",</a:t>
            </a:r>
            <a:r>
              <a:rPr lang="en-US" dirty="0" err="1"/>
              <a:t>Toast.</a:t>
            </a:r>
            <a:r>
              <a:rPr lang="en-US" i="1" dirty="0" err="1">
                <a:effectLst/>
              </a:rPr>
              <a:t>LENGTH_SHORT</a:t>
            </a:r>
            <a:r>
              <a:rPr lang="en-US" dirty="0"/>
              <a:t>).show</a:t>
            </a:r>
            <a:r>
              <a:rPr lang="en-US" dirty="0" smtClean="0"/>
              <a:t>()</a:t>
            </a:r>
            <a:r>
              <a:rPr lang="en-US" dirty="0" smtClean="0">
                <a:effectLst/>
              </a:rPr>
              <a:t>;</a:t>
            </a:r>
            <a:endParaRPr lang="en-US" dirty="0">
              <a:effectLst/>
            </a:endParaRPr>
          </a:p>
          <a:p>
            <a:pPr marL="18288" indent="0">
              <a:buNone/>
            </a:pPr>
            <a:r>
              <a:rPr lang="en-US" dirty="0">
                <a:effectLst/>
              </a:rPr>
              <a:t>}</a:t>
            </a:r>
          </a:p>
          <a:p>
            <a:pPr marL="18288" indent="0">
              <a:buNone/>
            </a:pPr>
            <a:r>
              <a:rPr lang="en-US" dirty="0">
                <a:effectLst/>
              </a:rPr>
              <a:t>}</a:t>
            </a:r>
          </a:p>
          <a:p>
            <a:pPr marL="18288" indent="0">
              <a:buNone/>
            </a:pPr>
            <a:endParaRPr lang="en-US" dirty="0">
              <a:effectLst/>
            </a:endParaRPr>
          </a:p>
          <a:p>
            <a:pPr marL="18288" indent="0">
              <a:buNone/>
            </a:pPr>
            <a:endParaRPr lang="en-US" dirty="0"/>
          </a:p>
        </p:txBody>
      </p:sp>
    </p:spTree>
    <p:extLst>
      <p:ext uri="{BB962C8B-B14F-4D97-AF65-F5344CB8AC3E}">
        <p14:creationId xmlns:p14="http://schemas.microsoft.com/office/powerpoint/2010/main" val="26262014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28600"/>
            <a:ext cx="7543800" cy="914400"/>
          </a:xfrm>
        </p:spPr>
        <p:txBody>
          <a:bodyPr/>
          <a:lstStyle/>
          <a:p>
            <a:pPr algn="ctr"/>
            <a:r>
              <a:rPr lang="en-US" dirty="0">
                <a:solidFill>
                  <a:srgbClr val="FF6600"/>
                </a:solidFill>
              </a:rPr>
              <a:t>UI Controls</a:t>
            </a:r>
          </a:p>
        </p:txBody>
      </p:sp>
      <p:sp>
        <p:nvSpPr>
          <p:cNvPr id="4" name="Content Placeholder 1"/>
          <p:cNvSpPr txBox="1">
            <a:spLocks/>
          </p:cNvSpPr>
          <p:nvPr/>
        </p:nvSpPr>
        <p:spPr>
          <a:xfrm>
            <a:off x="500034" y="1500174"/>
            <a:ext cx="8282014" cy="3733800"/>
          </a:xfrm>
          <a:prstGeom prst="rect">
            <a:avLst/>
          </a:prstGeom>
        </p:spPr>
        <p:txBody>
          <a:bodyPr vert="horz" lIns="91440" tIns="45720" rIns="91440" bIns="45720" rtlCol="0" anchor="ctr">
            <a:normAutofit lnSpcReduction="10000"/>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buNone/>
            </a:pPr>
            <a:r>
              <a:rPr lang="en-US" dirty="0">
                <a:solidFill>
                  <a:schemeClr val="tx2">
                    <a:lumMod val="90000"/>
                  </a:schemeClr>
                </a:solidFill>
                <a:effectLst/>
              </a:rPr>
              <a:t>Example 2: Button style</a:t>
            </a:r>
          </a:p>
          <a:p>
            <a:pPr marL="18288" indent="0">
              <a:buNone/>
            </a:pPr>
            <a:r>
              <a:rPr lang="en-US" dirty="0">
                <a:hlinkClick r:id="rId3"/>
              </a:rPr>
              <a:t>https://angrytools.com/android/button/</a:t>
            </a:r>
            <a:endParaRPr lang="en-US" u="sng" dirty="0">
              <a:solidFill>
                <a:srgbClr val="FFC000"/>
              </a:solidFill>
              <a:effectLst/>
            </a:endParaRPr>
          </a:p>
          <a:p>
            <a:r>
              <a:rPr lang="en-US" dirty="0">
                <a:solidFill>
                  <a:srgbClr val="FFC000"/>
                </a:solidFill>
                <a:effectLst/>
              </a:rPr>
              <a:t>Step 1: </a:t>
            </a:r>
            <a:r>
              <a:rPr lang="en-US" dirty="0">
                <a:effectLst/>
              </a:rPr>
              <a:t>paste the xml generated code in layout.xml</a:t>
            </a:r>
          </a:p>
          <a:p>
            <a:r>
              <a:rPr lang="en-US" dirty="0">
                <a:solidFill>
                  <a:srgbClr val="FFC000"/>
                </a:solidFill>
                <a:effectLst/>
              </a:rPr>
              <a:t>Step 2: </a:t>
            </a:r>
            <a:r>
              <a:rPr lang="en-US" dirty="0">
                <a:effectLst/>
              </a:rPr>
              <a:t>paste the buttonShape.xml generated code in the </a:t>
            </a:r>
            <a:r>
              <a:rPr lang="en-US" dirty="0" err="1">
                <a:effectLst/>
              </a:rPr>
              <a:t>drawable</a:t>
            </a:r>
            <a:r>
              <a:rPr lang="en-US" dirty="0">
                <a:effectLst/>
              </a:rPr>
              <a:t> </a:t>
            </a:r>
            <a:r>
              <a:rPr lang="en-US" dirty="0" smtClean="0">
                <a:effectLst/>
              </a:rPr>
              <a:t>folder</a:t>
            </a:r>
          </a:p>
          <a:p>
            <a:pPr marL="18288" indent="0">
              <a:buNone/>
            </a:pPr>
            <a:endParaRPr lang="en-US" dirty="0">
              <a:effectLst/>
            </a:endParaRPr>
          </a:p>
          <a:p>
            <a:pPr>
              <a:buNone/>
            </a:pPr>
            <a:endParaRPr lang="en-US" dirty="0">
              <a:solidFill>
                <a:srgbClr val="FFC000"/>
              </a:solidFill>
              <a:effectLst/>
            </a:endParaRPr>
          </a:p>
          <a:p>
            <a:pPr marL="18288" indent="0">
              <a:buNone/>
            </a:pPr>
            <a:endParaRPr lang="en-US" dirty="0">
              <a:effectLst/>
            </a:endParaRPr>
          </a:p>
          <a:p>
            <a:pPr marL="18288" indent="0">
              <a:buNone/>
            </a:pPr>
            <a:r>
              <a:rPr lang="en-US" dirty="0">
                <a:solidFill>
                  <a:schemeClr val="tx2">
                    <a:lumMod val="90000"/>
                  </a:schemeClr>
                </a:solidFill>
                <a:effectLst/>
              </a:rPr>
              <a:t>Example 3 : changing case of </a:t>
            </a:r>
            <a:r>
              <a:rPr lang="en-US" dirty="0" err="1">
                <a:solidFill>
                  <a:schemeClr val="tx2">
                    <a:lumMod val="90000"/>
                  </a:schemeClr>
                </a:solidFill>
                <a:effectLst/>
              </a:rPr>
              <a:t>textview</a:t>
            </a:r>
            <a:endParaRPr lang="en-US" dirty="0">
              <a:solidFill>
                <a:schemeClr val="tx2">
                  <a:lumMod val="90000"/>
                </a:schemeClr>
              </a:solidFill>
              <a:effectLst/>
            </a:endParaRPr>
          </a:p>
          <a:p>
            <a:pPr marL="18288" indent="0">
              <a:buNone/>
            </a:pPr>
            <a:r>
              <a:rPr lang="en-US" dirty="0">
                <a:solidFill>
                  <a:srgbClr val="FFC000"/>
                </a:solidFill>
                <a:effectLst/>
              </a:rPr>
              <a:t>TP ; help </a:t>
            </a:r>
            <a:r>
              <a:rPr lang="en-US" dirty="0" smtClean="0">
                <a:solidFill>
                  <a:srgbClr val="FFC000"/>
                </a:solidFill>
                <a:effectLst/>
              </a:rPr>
              <a:t>(</a:t>
            </a:r>
            <a:r>
              <a:rPr lang="en-US" sz="2400" dirty="0" err="1" smtClean="0">
                <a:solidFill>
                  <a:srgbClr val="FFC000"/>
                </a:solidFill>
                <a:effectLst/>
              </a:rPr>
              <a:t>getText</a:t>
            </a:r>
            <a:r>
              <a:rPr lang="en-US" sz="2400" dirty="0" err="1" smtClean="0">
                <a:effectLst/>
              </a:rPr>
              <a:t>,</a:t>
            </a:r>
            <a:r>
              <a:rPr lang="en-US" dirty="0" err="1" smtClean="0">
                <a:solidFill>
                  <a:srgbClr val="FFC000"/>
                </a:solidFill>
                <a:effectLst/>
              </a:rPr>
              <a:t>setText</a:t>
            </a:r>
            <a:r>
              <a:rPr lang="en-US" dirty="0" smtClean="0">
                <a:solidFill>
                  <a:srgbClr val="FFC000"/>
                </a:solidFill>
                <a:effectLst/>
              </a:rPr>
              <a:t> </a:t>
            </a:r>
            <a:r>
              <a:rPr lang="en-US" dirty="0">
                <a:solidFill>
                  <a:srgbClr val="FFC000"/>
                </a:solidFill>
                <a:effectLst/>
              </a:rPr>
              <a:t>, </a:t>
            </a:r>
            <a:r>
              <a:rPr lang="en-US" sz="2400" dirty="0" err="1">
                <a:solidFill>
                  <a:srgbClr val="FFC000"/>
                </a:solidFill>
                <a:effectLst/>
              </a:rPr>
              <a:t>toLowerCase</a:t>
            </a:r>
            <a:r>
              <a:rPr lang="en-US" dirty="0" smtClean="0">
                <a:solidFill>
                  <a:srgbClr val="FFC000"/>
                </a:solidFill>
                <a:effectLst/>
              </a:rPr>
              <a:t>, </a:t>
            </a:r>
            <a:r>
              <a:rPr lang="en-US" sz="2400" dirty="0" err="1" smtClean="0">
                <a:solidFill>
                  <a:srgbClr val="FFC000"/>
                </a:solidFill>
                <a:effectLst/>
              </a:rPr>
              <a:t>toUpperCase</a:t>
            </a:r>
            <a:r>
              <a:rPr lang="en-US" dirty="0" smtClean="0">
                <a:solidFill>
                  <a:srgbClr val="FFC000"/>
                </a:solidFill>
                <a:effectLst/>
              </a:rPr>
              <a:t>)</a:t>
            </a:r>
            <a:endParaRPr lang="en-US" dirty="0">
              <a:solidFill>
                <a:srgbClr val="FFC000"/>
              </a:solidFill>
              <a:effectLst/>
            </a:endParaRPr>
          </a:p>
          <a:p>
            <a:pPr marL="18288" indent="0">
              <a:buNone/>
            </a:pPr>
            <a:endParaRPr lang="en-US" dirty="0"/>
          </a:p>
        </p:txBody>
      </p:sp>
    </p:spTree>
    <p:extLst>
      <p:ext uri="{BB962C8B-B14F-4D97-AF65-F5344CB8AC3E}">
        <p14:creationId xmlns:p14="http://schemas.microsoft.com/office/powerpoint/2010/main" val="88605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slide(fromBottom)">
                                      <p:cBhvr>
                                        <p:cTn id="10" dur="500"/>
                                        <p:tgtEl>
                                          <p:spTgt spid="4">
                                            <p:txEl>
                                              <p:pRg st="1" end="1"/>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slide(fromBottom)">
                                      <p:cBhvr>
                                        <p:cTn id="13" dur="500"/>
                                        <p:tgtEl>
                                          <p:spTgt spid="4">
                                            <p:txEl>
                                              <p:pRg st="2" end="2"/>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slide(fromBottom)">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Effect transition="in" filter="slide(fromBottom)">
                                      <p:cBhvr>
                                        <p:cTn id="21" dur="500"/>
                                        <p:tgtEl>
                                          <p:spTgt spid="4">
                                            <p:txEl>
                                              <p:pRg st="7" end="7"/>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4">
                                            <p:txEl>
                                              <p:pRg st="8" end="8"/>
                                            </p:txEl>
                                          </p:spTgt>
                                        </p:tgtEl>
                                        <p:attrNameLst>
                                          <p:attrName>style.visibility</p:attrName>
                                        </p:attrNameLst>
                                      </p:cBhvr>
                                      <p:to>
                                        <p:strVal val="visible"/>
                                      </p:to>
                                    </p:set>
                                    <p:animEffect transition="in" filter="slide(fromBottom)">
                                      <p:cBhvr>
                                        <p:cTn id="24"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28600"/>
            <a:ext cx="7543800" cy="914400"/>
          </a:xfrm>
        </p:spPr>
        <p:txBody>
          <a:bodyPr/>
          <a:lstStyle/>
          <a:p>
            <a:pPr algn="ctr"/>
            <a:r>
              <a:rPr lang="en-US" dirty="0">
                <a:solidFill>
                  <a:srgbClr val="FF6600"/>
                </a:solidFill>
              </a:rPr>
              <a:t>UI Controls</a:t>
            </a:r>
          </a:p>
        </p:txBody>
      </p:sp>
      <p:sp>
        <p:nvSpPr>
          <p:cNvPr id="4" name="Content Placeholder 1"/>
          <p:cNvSpPr txBox="1">
            <a:spLocks/>
          </p:cNvSpPr>
          <p:nvPr/>
        </p:nvSpPr>
        <p:spPr>
          <a:xfrm>
            <a:off x="500034" y="1500174"/>
            <a:ext cx="8282014" cy="4881154"/>
          </a:xfrm>
          <a:prstGeom prst="rect">
            <a:avLst/>
          </a:prstGeom>
        </p:spPr>
        <p:txBody>
          <a:bodyPr vert="horz" lIns="91440" tIns="45720" rIns="91440" bIns="45720" rtlCol="0" anchor="ctr">
            <a:norm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buNone/>
            </a:pPr>
            <a:r>
              <a:rPr lang="en-US" dirty="0" smtClean="0">
                <a:solidFill>
                  <a:schemeClr val="tx2">
                    <a:lumMod val="90000"/>
                  </a:schemeClr>
                </a:solidFill>
                <a:effectLst/>
              </a:rPr>
              <a:t>Example 4 </a:t>
            </a:r>
            <a:r>
              <a:rPr lang="en-US" dirty="0">
                <a:solidFill>
                  <a:schemeClr val="tx2">
                    <a:lumMod val="90000"/>
                  </a:schemeClr>
                </a:solidFill>
                <a:effectLst/>
              </a:rPr>
              <a:t>: </a:t>
            </a:r>
            <a:r>
              <a:rPr lang="en-US" dirty="0" smtClean="0">
                <a:solidFill>
                  <a:schemeClr val="tx2">
                    <a:lumMod val="90000"/>
                  </a:schemeClr>
                </a:solidFill>
                <a:effectLst/>
              </a:rPr>
              <a:t>Basic calculator</a:t>
            </a:r>
            <a:endParaRPr lang="en-US" dirty="0">
              <a:solidFill>
                <a:schemeClr val="tx2">
                  <a:lumMod val="90000"/>
                </a:schemeClr>
              </a:solidFill>
              <a:effectLst/>
            </a:endParaRPr>
          </a:p>
          <a:p>
            <a:pPr marL="18288" indent="0">
              <a:buNone/>
            </a:pPr>
            <a:endParaRPr lang="en-US" dirty="0">
              <a:solidFill>
                <a:srgbClr val="FFC000"/>
              </a:solidFill>
              <a:effectLst/>
            </a:endParaRPr>
          </a:p>
          <a:p>
            <a:pPr marL="18288" indent="0">
              <a:buNone/>
            </a:pPr>
            <a:endParaRPr lang="en-US" dirty="0"/>
          </a:p>
        </p:txBody>
      </p:sp>
      <p:pic>
        <p:nvPicPr>
          <p:cNvPr id="3074" name="Picture 2" descr="Résultat de recherche d'images pour &quot;android empty emulator&quot;"/>
          <p:cNvPicPr>
            <a:picLocks noChangeAspect="1" noChangeArrowheads="1"/>
          </p:cNvPicPr>
          <p:nvPr/>
        </p:nvPicPr>
        <p:blipFill rotWithShape="1">
          <a:blip r:embed="rId2">
            <a:extLst>
              <a:ext uri="{28A0092B-C50C-407E-A947-70E740481C1C}">
                <a14:useLocalDpi xmlns:a14="http://schemas.microsoft.com/office/drawing/2010/main" val="0"/>
              </a:ext>
            </a:extLst>
          </a:blip>
          <a:srcRect l="6757" t="5865" r="7910" b="1244"/>
          <a:stretch/>
        </p:blipFill>
        <p:spPr bwMode="auto">
          <a:xfrm>
            <a:off x="6333068" y="1278467"/>
            <a:ext cx="2235200" cy="47159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446853" y="2643139"/>
            <a:ext cx="573419" cy="261610"/>
          </a:xfrm>
          <a:prstGeom prst="rect">
            <a:avLst/>
          </a:prstGeom>
          <a:noFill/>
          <a:ln>
            <a:solidFill>
              <a:schemeClr val="tx2">
                <a:lumMod val="25000"/>
              </a:schemeClr>
            </a:solidFill>
          </a:ln>
        </p:spPr>
        <p:txBody>
          <a:bodyPr wrap="square" rtlCol="0">
            <a:spAutoFit/>
          </a:bodyPr>
          <a:lstStyle/>
          <a:p>
            <a:r>
              <a:rPr lang="en-US" sz="1100" dirty="0" smtClean="0">
                <a:solidFill>
                  <a:schemeClr val="bg1"/>
                </a:solidFill>
              </a:rPr>
              <a:t>num1</a:t>
            </a:r>
            <a:endParaRPr lang="en-US" sz="1100" dirty="0">
              <a:solidFill>
                <a:schemeClr val="bg1"/>
              </a:solidFill>
            </a:endParaRPr>
          </a:p>
        </p:txBody>
      </p:sp>
      <p:sp>
        <p:nvSpPr>
          <p:cNvPr id="7" name="TextBox 6"/>
          <p:cNvSpPr txBox="1"/>
          <p:nvPr/>
        </p:nvSpPr>
        <p:spPr>
          <a:xfrm>
            <a:off x="7740352" y="2643139"/>
            <a:ext cx="576063" cy="261610"/>
          </a:xfrm>
          <a:prstGeom prst="rect">
            <a:avLst/>
          </a:prstGeom>
          <a:noFill/>
          <a:ln>
            <a:solidFill>
              <a:schemeClr val="tx2">
                <a:lumMod val="25000"/>
              </a:schemeClr>
            </a:solidFill>
          </a:ln>
        </p:spPr>
        <p:txBody>
          <a:bodyPr wrap="square" rtlCol="0">
            <a:spAutoFit/>
          </a:bodyPr>
          <a:lstStyle/>
          <a:p>
            <a:r>
              <a:rPr lang="en-US" sz="1100" dirty="0">
                <a:solidFill>
                  <a:schemeClr val="bg1"/>
                </a:solidFill>
              </a:rPr>
              <a:t>n</a:t>
            </a:r>
            <a:r>
              <a:rPr lang="en-US" sz="1100" dirty="0" smtClean="0">
                <a:solidFill>
                  <a:schemeClr val="bg1"/>
                </a:solidFill>
              </a:rPr>
              <a:t>um2</a:t>
            </a:r>
          </a:p>
        </p:txBody>
      </p:sp>
      <p:sp>
        <p:nvSpPr>
          <p:cNvPr id="8" name="TextBox 7"/>
          <p:cNvSpPr txBox="1"/>
          <p:nvPr/>
        </p:nvSpPr>
        <p:spPr>
          <a:xfrm>
            <a:off x="7152211" y="2643139"/>
            <a:ext cx="410261" cy="261610"/>
          </a:xfrm>
          <a:prstGeom prst="rect">
            <a:avLst/>
          </a:prstGeom>
          <a:noFill/>
          <a:ln>
            <a:solidFill>
              <a:schemeClr val="tx2">
                <a:lumMod val="25000"/>
              </a:schemeClr>
            </a:solidFill>
          </a:ln>
        </p:spPr>
        <p:txBody>
          <a:bodyPr wrap="square" rtlCol="0">
            <a:spAutoFit/>
          </a:bodyPr>
          <a:lstStyle/>
          <a:p>
            <a:r>
              <a:rPr lang="en-US" sz="1100" dirty="0" smtClean="0">
                <a:solidFill>
                  <a:schemeClr val="bg1"/>
                </a:solidFill>
              </a:rPr>
              <a:t>OP</a:t>
            </a:r>
          </a:p>
        </p:txBody>
      </p:sp>
      <p:sp>
        <p:nvSpPr>
          <p:cNvPr id="9" name="TextBox 8"/>
          <p:cNvSpPr txBox="1"/>
          <p:nvPr/>
        </p:nvSpPr>
        <p:spPr>
          <a:xfrm>
            <a:off x="7823252" y="3236269"/>
            <a:ext cx="410261" cy="261610"/>
          </a:xfrm>
          <a:prstGeom prst="rect">
            <a:avLst/>
          </a:prstGeom>
          <a:solidFill>
            <a:schemeClr val="accent2"/>
          </a:solidFill>
          <a:ln>
            <a:solidFill>
              <a:schemeClr val="tx2">
                <a:lumMod val="25000"/>
              </a:schemeClr>
            </a:solidFill>
          </a:ln>
        </p:spPr>
        <p:txBody>
          <a:bodyPr wrap="square" rtlCol="0">
            <a:spAutoFit/>
          </a:bodyPr>
          <a:lstStyle/>
          <a:p>
            <a:pPr algn="ctr"/>
            <a:r>
              <a:rPr lang="en-US" sz="1100" dirty="0">
                <a:solidFill>
                  <a:schemeClr val="bg1"/>
                </a:solidFill>
              </a:rPr>
              <a:t>+</a:t>
            </a:r>
            <a:endParaRPr lang="en-US" sz="1100" dirty="0" smtClean="0">
              <a:solidFill>
                <a:schemeClr val="bg1"/>
              </a:solidFill>
            </a:endParaRPr>
          </a:p>
        </p:txBody>
      </p:sp>
      <p:sp>
        <p:nvSpPr>
          <p:cNvPr id="10" name="TextBox 9"/>
          <p:cNvSpPr txBox="1"/>
          <p:nvPr/>
        </p:nvSpPr>
        <p:spPr>
          <a:xfrm>
            <a:off x="7823252" y="3650279"/>
            <a:ext cx="410261" cy="261610"/>
          </a:xfrm>
          <a:prstGeom prst="rect">
            <a:avLst/>
          </a:prstGeom>
          <a:solidFill>
            <a:schemeClr val="accent2"/>
          </a:solidFill>
          <a:ln>
            <a:solidFill>
              <a:schemeClr val="tx2">
                <a:lumMod val="25000"/>
              </a:schemeClr>
            </a:solidFill>
          </a:ln>
        </p:spPr>
        <p:txBody>
          <a:bodyPr wrap="square" rtlCol="0">
            <a:spAutoFit/>
          </a:bodyPr>
          <a:lstStyle/>
          <a:p>
            <a:pPr algn="ctr"/>
            <a:r>
              <a:rPr lang="en-US" sz="1100" dirty="0">
                <a:solidFill>
                  <a:schemeClr val="bg1"/>
                </a:solidFill>
              </a:rPr>
              <a:t>-</a:t>
            </a:r>
            <a:endParaRPr lang="en-US" sz="1100" dirty="0" smtClean="0">
              <a:solidFill>
                <a:schemeClr val="bg1"/>
              </a:solidFill>
            </a:endParaRPr>
          </a:p>
        </p:txBody>
      </p:sp>
      <p:sp>
        <p:nvSpPr>
          <p:cNvPr id="11" name="TextBox 10"/>
          <p:cNvSpPr txBox="1"/>
          <p:nvPr/>
        </p:nvSpPr>
        <p:spPr>
          <a:xfrm>
            <a:off x="7823252" y="4149080"/>
            <a:ext cx="410261" cy="261610"/>
          </a:xfrm>
          <a:prstGeom prst="rect">
            <a:avLst/>
          </a:prstGeom>
          <a:solidFill>
            <a:schemeClr val="accent2"/>
          </a:solidFill>
          <a:ln>
            <a:solidFill>
              <a:schemeClr val="tx2">
                <a:lumMod val="25000"/>
              </a:schemeClr>
            </a:solidFill>
          </a:ln>
        </p:spPr>
        <p:txBody>
          <a:bodyPr wrap="square" rtlCol="0">
            <a:spAutoFit/>
          </a:bodyPr>
          <a:lstStyle/>
          <a:p>
            <a:pPr algn="ctr"/>
            <a:r>
              <a:rPr lang="en-US" sz="1100" dirty="0" smtClean="0">
                <a:solidFill>
                  <a:schemeClr val="bg1"/>
                </a:solidFill>
              </a:rPr>
              <a:t>x</a:t>
            </a:r>
          </a:p>
        </p:txBody>
      </p:sp>
      <p:sp>
        <p:nvSpPr>
          <p:cNvPr id="12" name="TextBox 11"/>
          <p:cNvSpPr txBox="1"/>
          <p:nvPr/>
        </p:nvSpPr>
        <p:spPr>
          <a:xfrm>
            <a:off x="7850800" y="4563090"/>
            <a:ext cx="410261" cy="261610"/>
          </a:xfrm>
          <a:prstGeom prst="rect">
            <a:avLst/>
          </a:prstGeom>
          <a:solidFill>
            <a:schemeClr val="accent2"/>
          </a:solidFill>
          <a:ln>
            <a:solidFill>
              <a:schemeClr val="tx2">
                <a:lumMod val="25000"/>
              </a:schemeClr>
            </a:solidFill>
          </a:ln>
        </p:spPr>
        <p:txBody>
          <a:bodyPr wrap="square" rtlCol="0">
            <a:spAutoFit/>
          </a:bodyPr>
          <a:lstStyle/>
          <a:p>
            <a:pPr algn="ctr"/>
            <a:r>
              <a:rPr lang="en-US" sz="1100" dirty="0">
                <a:solidFill>
                  <a:schemeClr val="bg1"/>
                </a:solidFill>
              </a:rPr>
              <a:t>/</a:t>
            </a:r>
            <a:endParaRPr lang="en-US" sz="1100" dirty="0" smtClean="0">
              <a:solidFill>
                <a:schemeClr val="bg1"/>
              </a:solidFill>
            </a:endParaRPr>
          </a:p>
        </p:txBody>
      </p:sp>
      <p:sp>
        <p:nvSpPr>
          <p:cNvPr id="13" name="TextBox 12"/>
          <p:cNvSpPr txBox="1"/>
          <p:nvPr/>
        </p:nvSpPr>
        <p:spPr>
          <a:xfrm>
            <a:off x="6578792" y="3663696"/>
            <a:ext cx="573419" cy="430887"/>
          </a:xfrm>
          <a:prstGeom prst="rect">
            <a:avLst/>
          </a:prstGeom>
          <a:noFill/>
          <a:ln>
            <a:solidFill>
              <a:schemeClr val="tx2">
                <a:lumMod val="25000"/>
              </a:schemeClr>
            </a:solidFill>
          </a:ln>
        </p:spPr>
        <p:txBody>
          <a:bodyPr wrap="square" rtlCol="0">
            <a:spAutoFit/>
          </a:bodyPr>
          <a:lstStyle/>
          <a:p>
            <a:r>
              <a:rPr lang="en-US" sz="1100" dirty="0" smtClean="0">
                <a:solidFill>
                  <a:schemeClr val="bg1"/>
                </a:solidFill>
              </a:rPr>
              <a:t>Result :  XX</a:t>
            </a:r>
            <a:endParaRPr lang="en-US" sz="1100" dirty="0">
              <a:solidFill>
                <a:schemeClr val="bg1"/>
              </a:solidFill>
            </a:endParaRPr>
          </a:p>
        </p:txBody>
      </p:sp>
    </p:spTree>
    <p:extLst>
      <p:ext uri="{BB962C8B-B14F-4D97-AF65-F5344CB8AC3E}">
        <p14:creationId xmlns:p14="http://schemas.microsoft.com/office/powerpoint/2010/main" val="70692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20419"/>
            <a:ext cx="9128760" cy="914400"/>
          </a:xfrm>
        </p:spPr>
        <p:txBody>
          <a:bodyPr/>
          <a:lstStyle/>
          <a:p>
            <a:pPr algn="ctr"/>
            <a:r>
              <a:rPr lang="en-US" sz="4400" dirty="0">
                <a:solidFill>
                  <a:srgbClr val="FF6600"/>
                </a:solidFill>
                <a:effectLst/>
              </a:rPr>
              <a:t>Intents</a:t>
            </a:r>
          </a:p>
        </p:txBody>
      </p:sp>
      <p:sp>
        <p:nvSpPr>
          <p:cNvPr id="2" name="TextBox 1"/>
          <p:cNvSpPr txBox="1"/>
          <p:nvPr/>
        </p:nvSpPr>
        <p:spPr>
          <a:xfrm>
            <a:off x="357158" y="928670"/>
            <a:ext cx="9134475" cy="369332"/>
          </a:xfrm>
          <a:prstGeom prst="rect">
            <a:avLst/>
          </a:prstGeom>
          <a:noFill/>
        </p:spPr>
        <p:txBody>
          <a:bodyPr wrap="square" rtlCol="0">
            <a:spAutoFit/>
          </a:bodyPr>
          <a:lstStyle/>
          <a:p>
            <a:r>
              <a:rPr lang="en-US" dirty="0"/>
              <a:t>An Android </a:t>
            </a:r>
            <a:r>
              <a:rPr lang="en-US" b="1" dirty="0"/>
              <a:t>Intent</a:t>
            </a:r>
            <a:r>
              <a:rPr lang="en-US" dirty="0"/>
              <a:t> is an abstract description of an operation to be performed.</a:t>
            </a:r>
          </a:p>
        </p:txBody>
      </p:sp>
      <p:sp>
        <p:nvSpPr>
          <p:cNvPr id="4" name="Rectangle 3"/>
          <p:cNvSpPr/>
          <p:nvPr/>
        </p:nvSpPr>
        <p:spPr>
          <a:xfrm>
            <a:off x="285720" y="1357298"/>
            <a:ext cx="6350328" cy="1477328"/>
          </a:xfrm>
          <a:prstGeom prst="rect">
            <a:avLst/>
          </a:prstGeom>
        </p:spPr>
        <p:txBody>
          <a:bodyPr wrap="none">
            <a:spAutoFit/>
          </a:bodyPr>
          <a:lstStyle/>
          <a:p>
            <a:r>
              <a:rPr lang="en-US" dirty="0">
                <a:solidFill>
                  <a:schemeClr val="tx2">
                    <a:lumMod val="90000"/>
                  </a:schemeClr>
                </a:solidFill>
              </a:rPr>
              <a:t>Example 1  :</a:t>
            </a:r>
          </a:p>
          <a:p>
            <a:r>
              <a:rPr lang="en-US" dirty="0">
                <a:solidFill>
                  <a:srgbClr val="92D050"/>
                </a:solidFill>
              </a:rPr>
              <a:t>// Explicit Intent by specifying its class name </a:t>
            </a:r>
          </a:p>
          <a:p>
            <a:r>
              <a:rPr lang="en-US" dirty="0"/>
              <a:t>Intent i = new Intent(</a:t>
            </a:r>
            <a:r>
              <a:rPr lang="en-US" dirty="0" err="1"/>
              <a:t>FirstActivity.this</a:t>
            </a:r>
            <a:r>
              <a:rPr lang="en-US" dirty="0"/>
              <a:t>, </a:t>
            </a:r>
            <a:r>
              <a:rPr lang="en-US" dirty="0" err="1"/>
              <a:t>SecondActivity.class</a:t>
            </a:r>
            <a:r>
              <a:rPr lang="en-US" dirty="0"/>
              <a:t>);</a:t>
            </a:r>
          </a:p>
          <a:p>
            <a:r>
              <a:rPr lang="en-US" dirty="0">
                <a:solidFill>
                  <a:srgbClr val="92D050"/>
                </a:solidFill>
              </a:rPr>
              <a:t> // Starts </a:t>
            </a:r>
            <a:r>
              <a:rPr lang="en-US" dirty="0" err="1">
                <a:solidFill>
                  <a:srgbClr val="92D050"/>
                </a:solidFill>
              </a:rPr>
              <a:t>TargetActivity</a:t>
            </a:r>
            <a:r>
              <a:rPr lang="en-US" dirty="0">
                <a:solidFill>
                  <a:srgbClr val="92D050"/>
                </a:solidFill>
              </a:rPr>
              <a:t> </a:t>
            </a:r>
          </a:p>
          <a:p>
            <a:r>
              <a:rPr lang="en-US" dirty="0" err="1"/>
              <a:t>startActivity</a:t>
            </a:r>
            <a:r>
              <a:rPr lang="en-US" dirty="0"/>
              <a:t>(i);</a:t>
            </a:r>
            <a:endParaRPr lang="en-US" dirty="0">
              <a:solidFill>
                <a:srgbClr val="FFC000"/>
              </a:solidFill>
            </a:endParaRPr>
          </a:p>
        </p:txBody>
      </p:sp>
      <p:sp>
        <p:nvSpPr>
          <p:cNvPr id="5" name="Rectangle 4"/>
          <p:cNvSpPr/>
          <p:nvPr/>
        </p:nvSpPr>
        <p:spPr>
          <a:xfrm>
            <a:off x="214282" y="3500438"/>
            <a:ext cx="4195760" cy="1754326"/>
          </a:xfrm>
          <a:prstGeom prst="rect">
            <a:avLst/>
          </a:prstGeom>
        </p:spPr>
        <p:txBody>
          <a:bodyPr wrap="square">
            <a:spAutoFit/>
          </a:bodyPr>
          <a:lstStyle/>
          <a:p>
            <a:pPr algn="just"/>
            <a:r>
              <a:rPr lang="en-US" dirty="0"/>
              <a:t>These intents (explicit) designate the target component by its name and they are typically used for application-internal messages - such as an activity starting a subordinate service or launching a sister activity.</a:t>
            </a:r>
          </a:p>
        </p:txBody>
      </p:sp>
      <p:pic>
        <p:nvPicPr>
          <p:cNvPr id="2050" name="Picture 2"/>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7671" t="1466"/>
          <a:stretch/>
        </p:blipFill>
        <p:spPr bwMode="auto">
          <a:xfrm>
            <a:off x="4481512" y="2971800"/>
            <a:ext cx="4643438"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75080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20419"/>
            <a:ext cx="9128760" cy="914400"/>
          </a:xfrm>
        </p:spPr>
        <p:txBody>
          <a:bodyPr/>
          <a:lstStyle/>
          <a:p>
            <a:pPr algn="ctr"/>
            <a:r>
              <a:rPr lang="en-US" sz="4400" dirty="0">
                <a:solidFill>
                  <a:srgbClr val="FF6600"/>
                </a:solidFill>
                <a:effectLst/>
              </a:rPr>
              <a:t>Intents</a:t>
            </a:r>
          </a:p>
        </p:txBody>
      </p:sp>
      <p:sp>
        <p:nvSpPr>
          <p:cNvPr id="4" name="Rectangle 3"/>
          <p:cNvSpPr/>
          <p:nvPr/>
        </p:nvSpPr>
        <p:spPr>
          <a:xfrm>
            <a:off x="285720" y="1379572"/>
            <a:ext cx="6410729" cy="1477328"/>
          </a:xfrm>
          <a:prstGeom prst="rect">
            <a:avLst/>
          </a:prstGeom>
        </p:spPr>
        <p:txBody>
          <a:bodyPr wrap="none">
            <a:spAutoFit/>
          </a:bodyPr>
          <a:lstStyle/>
          <a:p>
            <a:r>
              <a:rPr lang="en-US" dirty="0">
                <a:solidFill>
                  <a:schemeClr val="tx2">
                    <a:lumMod val="90000"/>
                  </a:schemeClr>
                </a:solidFill>
              </a:rPr>
              <a:t>Example 1  </a:t>
            </a:r>
            <a:r>
              <a:rPr lang="en-US" dirty="0" smtClean="0">
                <a:solidFill>
                  <a:schemeClr val="tx2">
                    <a:lumMod val="90000"/>
                  </a:schemeClr>
                </a:solidFill>
              </a:rPr>
              <a:t>: Implicit Intent</a:t>
            </a:r>
            <a:endParaRPr lang="en-US" dirty="0">
              <a:solidFill>
                <a:schemeClr val="tx2">
                  <a:lumMod val="90000"/>
                </a:schemeClr>
              </a:solidFill>
            </a:endParaRPr>
          </a:p>
          <a:p>
            <a:r>
              <a:rPr lang="en-US" dirty="0"/>
              <a:t>String q = </a:t>
            </a:r>
            <a:r>
              <a:rPr lang="en-US" dirty="0" smtClean="0"/>
              <a:t>“Tesla"; </a:t>
            </a:r>
          </a:p>
          <a:p>
            <a:r>
              <a:rPr lang="en-US" dirty="0" smtClean="0"/>
              <a:t>Intent </a:t>
            </a:r>
            <a:r>
              <a:rPr lang="en-US" dirty="0" err="1"/>
              <a:t>intent</a:t>
            </a:r>
            <a:r>
              <a:rPr lang="en-US" dirty="0"/>
              <a:t> = new Intent(</a:t>
            </a:r>
            <a:r>
              <a:rPr lang="en-US" dirty="0" err="1"/>
              <a:t>Intent.ACTION_WEB_SEARCH</a:t>
            </a:r>
            <a:r>
              <a:rPr lang="en-US" dirty="0"/>
              <a:t> ); </a:t>
            </a:r>
            <a:endParaRPr lang="en-US" dirty="0" smtClean="0"/>
          </a:p>
          <a:p>
            <a:r>
              <a:rPr lang="en-US" dirty="0" err="1" smtClean="0"/>
              <a:t>intent.putExtra</a:t>
            </a:r>
            <a:r>
              <a:rPr lang="en-US" dirty="0" smtClean="0"/>
              <a:t>(</a:t>
            </a:r>
            <a:r>
              <a:rPr lang="en-US" dirty="0" err="1" smtClean="0"/>
              <a:t>SearchManager.QUERY</a:t>
            </a:r>
            <a:r>
              <a:rPr lang="en-US" dirty="0"/>
              <a:t>, q); </a:t>
            </a:r>
            <a:endParaRPr lang="en-US" dirty="0" smtClean="0"/>
          </a:p>
          <a:p>
            <a:r>
              <a:rPr lang="en-US" dirty="0" err="1" smtClean="0"/>
              <a:t>startActivity</a:t>
            </a:r>
            <a:r>
              <a:rPr lang="en-US" dirty="0" smtClean="0"/>
              <a:t>(intent</a:t>
            </a:r>
            <a:r>
              <a:rPr lang="en-US" dirty="0"/>
              <a:t>);</a:t>
            </a:r>
            <a:endParaRPr lang="en-US" dirty="0">
              <a:solidFill>
                <a:srgbClr val="FFC000"/>
              </a:solidFill>
            </a:endParaRPr>
          </a:p>
        </p:txBody>
      </p:sp>
    </p:spTree>
    <p:extLst>
      <p:ext uri="{BB962C8B-B14F-4D97-AF65-F5344CB8AC3E}">
        <p14:creationId xmlns:p14="http://schemas.microsoft.com/office/powerpoint/2010/main" val="24597437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28600"/>
            <a:ext cx="7543800" cy="914400"/>
          </a:xfrm>
        </p:spPr>
        <p:txBody>
          <a:bodyPr/>
          <a:lstStyle/>
          <a:p>
            <a:pPr algn="ctr"/>
            <a:r>
              <a:rPr lang="en-US" dirty="0" smtClean="0">
                <a:solidFill>
                  <a:srgbClr val="FF6600"/>
                </a:solidFill>
              </a:rPr>
              <a:t>Login Page</a:t>
            </a:r>
            <a:endParaRPr lang="en-US" dirty="0">
              <a:solidFill>
                <a:srgbClr val="FF6600"/>
              </a:solidFill>
            </a:endParaRPr>
          </a:p>
        </p:txBody>
      </p:sp>
      <p:sp>
        <p:nvSpPr>
          <p:cNvPr id="4" name="Content Placeholder 1"/>
          <p:cNvSpPr txBox="1">
            <a:spLocks/>
          </p:cNvSpPr>
          <p:nvPr/>
        </p:nvSpPr>
        <p:spPr>
          <a:xfrm>
            <a:off x="179512" y="1440653"/>
            <a:ext cx="8282014" cy="4881154"/>
          </a:xfrm>
          <a:prstGeom prst="rect">
            <a:avLst/>
          </a:prstGeom>
        </p:spPr>
        <p:txBody>
          <a:bodyPr vert="horz" lIns="91440" tIns="45720" rIns="91440" bIns="45720" rtlCol="0" anchor="ctr">
            <a:norm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buNone/>
            </a:pPr>
            <a:r>
              <a:rPr lang="en-US" dirty="0" smtClean="0">
                <a:solidFill>
                  <a:schemeClr val="tx2">
                    <a:lumMod val="90000"/>
                  </a:schemeClr>
                </a:solidFill>
                <a:effectLst/>
              </a:rPr>
              <a:t>Example 4 </a:t>
            </a:r>
            <a:r>
              <a:rPr lang="en-US" dirty="0" smtClean="0">
                <a:solidFill>
                  <a:schemeClr val="tx2">
                    <a:lumMod val="90000"/>
                  </a:schemeClr>
                </a:solidFill>
                <a:effectLst/>
              </a:rPr>
              <a:t>: </a:t>
            </a:r>
          </a:p>
          <a:p>
            <a:pPr marL="18288" indent="0">
              <a:buNone/>
            </a:pPr>
            <a:r>
              <a:rPr lang="en-US" dirty="0" smtClean="0">
                <a:solidFill>
                  <a:schemeClr val="tx2">
                    <a:lumMod val="90000"/>
                  </a:schemeClr>
                </a:solidFill>
                <a:effectLst/>
              </a:rPr>
              <a:t>Main Screen</a:t>
            </a:r>
            <a:endParaRPr lang="en-US" dirty="0">
              <a:solidFill>
                <a:schemeClr val="tx2">
                  <a:lumMod val="90000"/>
                </a:schemeClr>
              </a:solidFill>
              <a:effectLst/>
            </a:endParaRPr>
          </a:p>
          <a:p>
            <a:pPr marL="18288" indent="0">
              <a:buNone/>
            </a:pPr>
            <a:endParaRPr lang="en-US" dirty="0">
              <a:solidFill>
                <a:srgbClr val="FFC000"/>
              </a:solidFill>
              <a:effectLst/>
            </a:endParaRPr>
          </a:p>
          <a:p>
            <a:pPr marL="18288" indent="0">
              <a:buNone/>
            </a:pPr>
            <a:endParaRPr lang="en-US" dirty="0"/>
          </a:p>
        </p:txBody>
      </p:sp>
      <p:pic>
        <p:nvPicPr>
          <p:cNvPr id="3074" name="Picture 2" descr="Résultat de recherche d'images pour &quot;android empty emulator&quot;"/>
          <p:cNvPicPr>
            <a:picLocks noChangeAspect="1" noChangeArrowheads="1"/>
          </p:cNvPicPr>
          <p:nvPr/>
        </p:nvPicPr>
        <p:blipFill rotWithShape="1">
          <a:blip r:embed="rId2">
            <a:extLst>
              <a:ext uri="{28A0092B-C50C-407E-A947-70E740481C1C}">
                <a14:useLocalDpi xmlns:a14="http://schemas.microsoft.com/office/drawing/2010/main" val="0"/>
              </a:ext>
            </a:extLst>
          </a:blip>
          <a:srcRect l="6757" t="5865" r="7910" b="1244"/>
          <a:stretch/>
        </p:blipFill>
        <p:spPr bwMode="auto">
          <a:xfrm>
            <a:off x="1979712" y="1283691"/>
            <a:ext cx="2235200" cy="47159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13236" y="3062095"/>
            <a:ext cx="1368152" cy="261610"/>
          </a:xfrm>
          <a:prstGeom prst="rect">
            <a:avLst/>
          </a:prstGeom>
          <a:noFill/>
          <a:ln>
            <a:solidFill>
              <a:schemeClr val="tx2">
                <a:lumMod val="25000"/>
              </a:schemeClr>
            </a:solidFill>
          </a:ln>
        </p:spPr>
        <p:txBody>
          <a:bodyPr wrap="square" rtlCol="0">
            <a:spAutoFit/>
          </a:bodyPr>
          <a:lstStyle/>
          <a:p>
            <a:pPr algn="ctr"/>
            <a:r>
              <a:rPr lang="en-US" sz="1100" dirty="0" smtClean="0">
                <a:solidFill>
                  <a:schemeClr val="bg1"/>
                </a:solidFill>
              </a:rPr>
              <a:t>Login</a:t>
            </a:r>
            <a:endParaRPr lang="en-US" sz="1100" dirty="0">
              <a:solidFill>
                <a:schemeClr val="bg1"/>
              </a:solidFill>
            </a:endParaRPr>
          </a:p>
        </p:txBody>
      </p:sp>
      <p:sp>
        <p:nvSpPr>
          <p:cNvPr id="7" name="TextBox 6"/>
          <p:cNvSpPr txBox="1"/>
          <p:nvPr/>
        </p:nvSpPr>
        <p:spPr>
          <a:xfrm>
            <a:off x="2413236" y="3619620"/>
            <a:ext cx="1368152" cy="261610"/>
          </a:xfrm>
          <a:prstGeom prst="rect">
            <a:avLst/>
          </a:prstGeom>
          <a:noFill/>
          <a:ln>
            <a:solidFill>
              <a:schemeClr val="tx2">
                <a:lumMod val="25000"/>
              </a:schemeClr>
            </a:solidFill>
          </a:ln>
        </p:spPr>
        <p:txBody>
          <a:bodyPr wrap="square" rtlCol="0">
            <a:spAutoFit/>
          </a:bodyPr>
          <a:lstStyle/>
          <a:p>
            <a:pPr algn="ctr"/>
            <a:r>
              <a:rPr lang="en-US" sz="1100" dirty="0" smtClean="0">
                <a:solidFill>
                  <a:schemeClr val="bg1"/>
                </a:solidFill>
              </a:rPr>
              <a:t>**********</a:t>
            </a:r>
            <a:endParaRPr lang="en-US" sz="1100" dirty="0" smtClean="0">
              <a:solidFill>
                <a:schemeClr val="bg1"/>
              </a:solidFill>
            </a:endParaRPr>
          </a:p>
        </p:txBody>
      </p:sp>
      <p:sp>
        <p:nvSpPr>
          <p:cNvPr id="11" name="TextBox 10"/>
          <p:cNvSpPr txBox="1"/>
          <p:nvPr/>
        </p:nvSpPr>
        <p:spPr>
          <a:xfrm>
            <a:off x="2627776" y="4316252"/>
            <a:ext cx="939071" cy="261610"/>
          </a:xfrm>
          <a:prstGeom prst="rect">
            <a:avLst/>
          </a:prstGeom>
          <a:solidFill>
            <a:schemeClr val="accent2"/>
          </a:solidFill>
          <a:ln>
            <a:solidFill>
              <a:schemeClr val="tx2">
                <a:lumMod val="25000"/>
              </a:schemeClr>
            </a:solidFill>
          </a:ln>
        </p:spPr>
        <p:txBody>
          <a:bodyPr wrap="square" rtlCol="0">
            <a:spAutoFit/>
          </a:bodyPr>
          <a:lstStyle/>
          <a:p>
            <a:pPr algn="ctr"/>
            <a:r>
              <a:rPr lang="en-US" sz="1100" dirty="0" smtClean="0">
                <a:solidFill>
                  <a:schemeClr val="bg1"/>
                </a:solidFill>
              </a:rPr>
              <a:t>Connect</a:t>
            </a:r>
            <a:endParaRPr lang="en-US" sz="1100" dirty="0" smtClean="0">
              <a:solidFill>
                <a:schemeClr val="bg1"/>
              </a:solidFill>
            </a:endParaRPr>
          </a:p>
        </p:txBody>
      </p:sp>
      <p:sp>
        <p:nvSpPr>
          <p:cNvPr id="5" name="Notched Right Arrow 4"/>
          <p:cNvSpPr/>
          <p:nvPr/>
        </p:nvSpPr>
        <p:spPr>
          <a:xfrm>
            <a:off x="4320519" y="1772816"/>
            <a:ext cx="1043569" cy="43204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otched Right Arrow 13"/>
          <p:cNvSpPr/>
          <p:nvPr/>
        </p:nvSpPr>
        <p:spPr>
          <a:xfrm>
            <a:off x="4267734" y="4577862"/>
            <a:ext cx="1043569" cy="43204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descr="Résultat de recherche d'images pour &quot;android empty emulator&quot;"/>
          <p:cNvPicPr>
            <a:picLocks noChangeAspect="1" noChangeArrowheads="1"/>
          </p:cNvPicPr>
          <p:nvPr/>
        </p:nvPicPr>
        <p:blipFill rotWithShape="1">
          <a:blip r:embed="rId2">
            <a:extLst>
              <a:ext uri="{28A0092B-C50C-407E-A947-70E740481C1C}">
                <a14:useLocalDpi xmlns:a14="http://schemas.microsoft.com/office/drawing/2010/main" val="0"/>
              </a:ext>
            </a:extLst>
          </a:blip>
          <a:srcRect l="6757" t="5865" r="7910" b="1244"/>
          <a:stretch/>
        </p:blipFill>
        <p:spPr bwMode="auto">
          <a:xfrm>
            <a:off x="6818225" y="-33136"/>
            <a:ext cx="1640940" cy="346213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7128259" y="833192"/>
            <a:ext cx="971476" cy="261610"/>
          </a:xfrm>
          <a:prstGeom prst="rect">
            <a:avLst/>
          </a:prstGeom>
          <a:noFill/>
          <a:ln>
            <a:solidFill>
              <a:srgbClr val="FF0000"/>
            </a:solidFill>
          </a:ln>
        </p:spPr>
        <p:txBody>
          <a:bodyPr wrap="square" rtlCol="0">
            <a:spAutoFit/>
          </a:bodyPr>
          <a:lstStyle/>
          <a:p>
            <a:pPr algn="ctr"/>
            <a:r>
              <a:rPr lang="en-US" sz="1100" dirty="0" smtClean="0">
                <a:solidFill>
                  <a:schemeClr val="bg1"/>
                </a:solidFill>
              </a:rPr>
              <a:t>Login</a:t>
            </a:r>
            <a:endParaRPr lang="en-US" sz="1100" dirty="0">
              <a:solidFill>
                <a:schemeClr val="bg1"/>
              </a:solidFill>
            </a:endParaRPr>
          </a:p>
        </p:txBody>
      </p:sp>
      <p:sp>
        <p:nvSpPr>
          <p:cNvPr id="17" name="TextBox 16"/>
          <p:cNvSpPr txBox="1"/>
          <p:nvPr/>
        </p:nvSpPr>
        <p:spPr>
          <a:xfrm>
            <a:off x="7128259" y="1390717"/>
            <a:ext cx="971476" cy="261610"/>
          </a:xfrm>
          <a:prstGeom prst="rect">
            <a:avLst/>
          </a:prstGeom>
          <a:noFill/>
          <a:ln>
            <a:solidFill>
              <a:srgbClr val="FF0000"/>
            </a:solidFill>
          </a:ln>
        </p:spPr>
        <p:txBody>
          <a:bodyPr wrap="square" rtlCol="0">
            <a:spAutoFit/>
          </a:bodyPr>
          <a:lstStyle/>
          <a:p>
            <a:pPr algn="ctr"/>
            <a:r>
              <a:rPr lang="en-US" sz="1100" dirty="0" smtClean="0">
                <a:solidFill>
                  <a:schemeClr val="bg1"/>
                </a:solidFill>
              </a:rPr>
              <a:t>**********</a:t>
            </a:r>
            <a:endParaRPr lang="en-US" sz="1100" dirty="0" smtClean="0">
              <a:solidFill>
                <a:schemeClr val="bg1"/>
              </a:solidFill>
            </a:endParaRPr>
          </a:p>
        </p:txBody>
      </p:sp>
      <p:sp>
        <p:nvSpPr>
          <p:cNvPr id="18" name="TextBox 17"/>
          <p:cNvSpPr txBox="1"/>
          <p:nvPr/>
        </p:nvSpPr>
        <p:spPr>
          <a:xfrm>
            <a:off x="7245005" y="2074059"/>
            <a:ext cx="737983" cy="261610"/>
          </a:xfrm>
          <a:prstGeom prst="rect">
            <a:avLst/>
          </a:prstGeom>
          <a:solidFill>
            <a:schemeClr val="accent2"/>
          </a:solidFill>
          <a:ln>
            <a:solidFill>
              <a:schemeClr val="tx2">
                <a:lumMod val="25000"/>
              </a:schemeClr>
            </a:solidFill>
          </a:ln>
        </p:spPr>
        <p:txBody>
          <a:bodyPr wrap="square" rtlCol="0">
            <a:spAutoFit/>
          </a:bodyPr>
          <a:lstStyle/>
          <a:p>
            <a:pPr algn="ctr"/>
            <a:r>
              <a:rPr lang="en-US" sz="1100" dirty="0" smtClean="0">
                <a:solidFill>
                  <a:schemeClr val="bg1"/>
                </a:solidFill>
              </a:rPr>
              <a:t>Connect</a:t>
            </a:r>
            <a:endParaRPr lang="en-US" sz="1100" dirty="0" smtClean="0">
              <a:solidFill>
                <a:schemeClr val="bg1"/>
              </a:solidFill>
            </a:endParaRPr>
          </a:p>
        </p:txBody>
      </p:sp>
      <p:sp>
        <p:nvSpPr>
          <p:cNvPr id="6" name="TextBox 5"/>
          <p:cNvSpPr txBox="1"/>
          <p:nvPr/>
        </p:nvSpPr>
        <p:spPr>
          <a:xfrm>
            <a:off x="5436096" y="1390717"/>
            <a:ext cx="1382129" cy="646331"/>
          </a:xfrm>
          <a:prstGeom prst="rect">
            <a:avLst/>
          </a:prstGeom>
          <a:noFill/>
        </p:spPr>
        <p:txBody>
          <a:bodyPr wrap="square" rtlCol="0">
            <a:spAutoFit/>
          </a:bodyPr>
          <a:lstStyle/>
          <a:p>
            <a:r>
              <a:rPr lang="en-US" dirty="0" smtClean="0"/>
              <a:t>Case user unknown</a:t>
            </a:r>
            <a:endParaRPr lang="en-US" dirty="0"/>
          </a:p>
        </p:txBody>
      </p:sp>
      <p:pic>
        <p:nvPicPr>
          <p:cNvPr id="20" name="Picture 2" descr="Résultat de recherche d'images pour &quot;android empty emulator&quot;"/>
          <p:cNvPicPr>
            <a:picLocks noChangeAspect="1" noChangeArrowheads="1"/>
          </p:cNvPicPr>
          <p:nvPr/>
        </p:nvPicPr>
        <p:blipFill rotWithShape="1">
          <a:blip r:embed="rId2">
            <a:extLst>
              <a:ext uri="{28A0092B-C50C-407E-A947-70E740481C1C}">
                <a14:useLocalDpi xmlns:a14="http://schemas.microsoft.com/office/drawing/2010/main" val="0"/>
              </a:ext>
            </a:extLst>
          </a:blip>
          <a:srcRect l="6757" t="5865" r="7910" b="1244"/>
          <a:stretch/>
        </p:blipFill>
        <p:spPr bwMode="auto">
          <a:xfrm>
            <a:off x="7128259" y="3619620"/>
            <a:ext cx="1505633" cy="3176659"/>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5364088" y="4392997"/>
            <a:ext cx="1382129" cy="646331"/>
          </a:xfrm>
          <a:prstGeom prst="rect">
            <a:avLst/>
          </a:prstGeom>
          <a:noFill/>
        </p:spPr>
        <p:txBody>
          <a:bodyPr wrap="square" rtlCol="0">
            <a:spAutoFit/>
          </a:bodyPr>
          <a:lstStyle/>
          <a:p>
            <a:r>
              <a:rPr lang="en-US" dirty="0" smtClean="0"/>
              <a:t>Case user known</a:t>
            </a:r>
            <a:endParaRPr lang="en-US" dirty="0"/>
          </a:p>
        </p:txBody>
      </p:sp>
      <p:sp>
        <p:nvSpPr>
          <p:cNvPr id="25" name="TextBox 24"/>
          <p:cNvSpPr txBox="1"/>
          <p:nvPr/>
        </p:nvSpPr>
        <p:spPr>
          <a:xfrm>
            <a:off x="7190010" y="4329273"/>
            <a:ext cx="1382129" cy="1200329"/>
          </a:xfrm>
          <a:prstGeom prst="rect">
            <a:avLst/>
          </a:prstGeom>
          <a:noFill/>
        </p:spPr>
        <p:txBody>
          <a:bodyPr wrap="square" rtlCol="0">
            <a:spAutoFit/>
          </a:bodyPr>
          <a:lstStyle/>
          <a:p>
            <a:pPr algn="ctr"/>
            <a:r>
              <a:rPr lang="en-US" dirty="0" smtClean="0">
                <a:solidFill>
                  <a:schemeClr val="bg1"/>
                </a:solidFill>
              </a:rPr>
              <a:t>New Activity  </a:t>
            </a:r>
          </a:p>
          <a:p>
            <a:pPr algn="ctr"/>
            <a:r>
              <a:rPr lang="en-US" dirty="0" smtClean="0">
                <a:solidFill>
                  <a:schemeClr val="bg1"/>
                </a:solidFill>
              </a:rPr>
              <a:t>+ </a:t>
            </a:r>
          </a:p>
          <a:p>
            <a:pPr algn="ctr"/>
            <a:r>
              <a:rPr lang="en-US" dirty="0" smtClean="0">
                <a:solidFill>
                  <a:schemeClr val="bg1"/>
                </a:solidFill>
              </a:rPr>
              <a:t>greetings</a:t>
            </a:r>
            <a:endParaRPr lang="en-US" dirty="0">
              <a:solidFill>
                <a:schemeClr val="bg1"/>
              </a:solidFill>
            </a:endParaRPr>
          </a:p>
        </p:txBody>
      </p:sp>
    </p:spTree>
    <p:extLst>
      <p:ext uri="{BB962C8B-B14F-4D97-AF65-F5344CB8AC3E}">
        <p14:creationId xmlns:p14="http://schemas.microsoft.com/office/powerpoint/2010/main" val="48215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lide(fromBottom)">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9" y="59941"/>
            <a:ext cx="9128760" cy="914400"/>
          </a:xfrm>
        </p:spPr>
        <p:txBody>
          <a:bodyPr/>
          <a:lstStyle/>
          <a:p>
            <a:pPr algn="ctr"/>
            <a:r>
              <a:rPr lang="en-US" sz="4400" dirty="0" smtClean="0">
                <a:solidFill>
                  <a:srgbClr val="FF6600"/>
                </a:solidFill>
                <a:effectLst/>
              </a:rPr>
              <a:t>Notifications</a:t>
            </a:r>
            <a:endParaRPr lang="en-US" sz="4400" dirty="0">
              <a:solidFill>
                <a:srgbClr val="FF6600"/>
              </a:solidFill>
              <a:effectLst/>
            </a:endParaRPr>
          </a:p>
        </p:txBody>
      </p:sp>
      <p:sp>
        <p:nvSpPr>
          <p:cNvPr id="4" name="Rectangle 3"/>
          <p:cNvSpPr/>
          <p:nvPr/>
        </p:nvSpPr>
        <p:spPr>
          <a:xfrm>
            <a:off x="669316" y="1299937"/>
            <a:ext cx="7983276" cy="923330"/>
          </a:xfrm>
          <a:prstGeom prst="rect">
            <a:avLst/>
          </a:prstGeom>
        </p:spPr>
        <p:txBody>
          <a:bodyPr wrap="none">
            <a:spAutoFit/>
          </a:bodyPr>
          <a:lstStyle/>
          <a:p>
            <a:r>
              <a:rPr lang="en-US" dirty="0"/>
              <a:t>Android </a:t>
            </a:r>
            <a:r>
              <a:rPr lang="en-US" b="1" dirty="0"/>
              <a:t>Toast</a:t>
            </a:r>
            <a:r>
              <a:rPr lang="en-US" dirty="0"/>
              <a:t> class provides a handy way to show users alerts but </a:t>
            </a:r>
            <a:r>
              <a:rPr lang="en-US" dirty="0" smtClean="0"/>
              <a:t>problem</a:t>
            </a:r>
          </a:p>
          <a:p>
            <a:r>
              <a:rPr lang="en-US" dirty="0" smtClean="0"/>
              <a:t> </a:t>
            </a:r>
            <a:r>
              <a:rPr lang="en-US" dirty="0"/>
              <a:t>is that these alerts are not persistent which means alert flashes on the </a:t>
            </a:r>
            <a:r>
              <a:rPr lang="en-US" dirty="0" smtClean="0"/>
              <a:t>screen</a:t>
            </a:r>
          </a:p>
          <a:p>
            <a:r>
              <a:rPr lang="en-US" dirty="0" smtClean="0"/>
              <a:t> </a:t>
            </a:r>
            <a:r>
              <a:rPr lang="en-US" dirty="0"/>
              <a:t>for a few seconds and then disappears.</a:t>
            </a:r>
            <a:endParaRPr lang="en-US" dirty="0">
              <a:solidFill>
                <a:srgbClr val="FFC000"/>
              </a:solidFill>
            </a:endParaRPr>
          </a:p>
        </p:txBody>
      </p:sp>
      <p:sp>
        <p:nvSpPr>
          <p:cNvPr id="5" name="Content Placeholder 1"/>
          <p:cNvSpPr txBox="1">
            <a:spLocks/>
          </p:cNvSpPr>
          <p:nvPr/>
        </p:nvSpPr>
        <p:spPr>
          <a:xfrm>
            <a:off x="107504" y="2551200"/>
            <a:ext cx="8446104" cy="3733800"/>
          </a:xfrm>
          <a:prstGeom prst="rect">
            <a:avLst/>
          </a:prstGeom>
        </p:spPr>
        <p:txBody>
          <a:bodyPr vert="horz" lIns="91440" tIns="45720" rIns="91440" bIns="45720" rtlCol="0" anchor="ctr">
            <a:normAutofit fontScale="85000" lnSpcReduction="20000"/>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buNone/>
            </a:pPr>
            <a:r>
              <a:rPr lang="en-US" dirty="0">
                <a:solidFill>
                  <a:schemeClr val="tx2">
                    <a:lumMod val="90000"/>
                  </a:schemeClr>
                </a:solidFill>
                <a:effectLst/>
              </a:rPr>
              <a:t>Example </a:t>
            </a:r>
            <a:r>
              <a:rPr lang="en-US" dirty="0" smtClean="0">
                <a:solidFill>
                  <a:schemeClr val="tx2">
                    <a:lumMod val="90000"/>
                  </a:schemeClr>
                </a:solidFill>
                <a:effectLst/>
              </a:rPr>
              <a:t>:</a:t>
            </a:r>
            <a:endParaRPr lang="en-US" dirty="0" smtClean="0">
              <a:solidFill>
                <a:schemeClr val="tx2">
                  <a:lumMod val="90000"/>
                </a:schemeClr>
              </a:solidFill>
              <a:effectLst/>
            </a:endParaRPr>
          </a:p>
          <a:p>
            <a:r>
              <a:rPr lang="en-US" dirty="0" smtClean="0">
                <a:solidFill>
                  <a:srgbClr val="FFC000"/>
                </a:solidFill>
                <a:effectLst/>
              </a:rPr>
              <a:t>Step </a:t>
            </a:r>
            <a:r>
              <a:rPr lang="en-US" dirty="0">
                <a:solidFill>
                  <a:srgbClr val="FFC000"/>
                </a:solidFill>
                <a:effectLst/>
              </a:rPr>
              <a:t>1: </a:t>
            </a:r>
            <a:r>
              <a:rPr lang="en-US" dirty="0">
                <a:effectLst/>
              </a:rPr>
              <a:t> </a:t>
            </a:r>
            <a:r>
              <a:rPr lang="en-US" dirty="0">
                <a:solidFill>
                  <a:srgbClr val="FFC000"/>
                </a:solidFill>
                <a:effectLst/>
              </a:rPr>
              <a:t>Create Notification Builder</a:t>
            </a:r>
          </a:p>
          <a:p>
            <a:pPr marL="18288" indent="0">
              <a:buNone/>
            </a:pPr>
            <a:r>
              <a:rPr lang="en-US" dirty="0" err="1" smtClean="0">
                <a:effectLst/>
              </a:rPr>
              <a:t>NotificationCompat.BuildermBuilder</a:t>
            </a:r>
            <a:r>
              <a:rPr lang="en-US" dirty="0" smtClean="0">
                <a:effectLst/>
              </a:rPr>
              <a:t>=new </a:t>
            </a:r>
            <a:r>
              <a:rPr lang="en-US" dirty="0" err="1" smtClean="0">
                <a:effectLst/>
              </a:rPr>
              <a:t>NotificationCompat.Builder</a:t>
            </a:r>
            <a:r>
              <a:rPr lang="en-US" dirty="0" smtClean="0">
                <a:effectLst/>
              </a:rPr>
              <a:t>(this</a:t>
            </a:r>
            <a:r>
              <a:rPr lang="en-US" dirty="0" smtClean="0">
                <a:effectLst/>
              </a:rPr>
              <a:t>);</a:t>
            </a:r>
          </a:p>
          <a:p>
            <a:pPr marL="18288" indent="0">
              <a:buNone/>
            </a:pPr>
            <a:endParaRPr lang="en-US" dirty="0" smtClean="0">
              <a:solidFill>
                <a:srgbClr val="FFC000"/>
              </a:solidFill>
              <a:effectLst/>
            </a:endParaRPr>
          </a:p>
          <a:p>
            <a:r>
              <a:rPr lang="en-US" dirty="0" smtClean="0">
                <a:solidFill>
                  <a:srgbClr val="FFC000"/>
                </a:solidFill>
                <a:effectLst/>
              </a:rPr>
              <a:t>Step </a:t>
            </a:r>
            <a:r>
              <a:rPr lang="en-US" dirty="0">
                <a:solidFill>
                  <a:srgbClr val="FFC000"/>
                </a:solidFill>
                <a:effectLst/>
              </a:rPr>
              <a:t>2: </a:t>
            </a:r>
            <a:r>
              <a:rPr lang="en-US" dirty="0">
                <a:effectLst/>
              </a:rPr>
              <a:t>Once you have </a:t>
            </a:r>
            <a:r>
              <a:rPr lang="en-US" b="1" dirty="0">
                <a:solidFill>
                  <a:srgbClr val="FFC000"/>
                </a:solidFill>
                <a:effectLst/>
              </a:rPr>
              <a:t>Builder</a:t>
            </a:r>
            <a:r>
              <a:rPr lang="en-US" dirty="0">
                <a:solidFill>
                  <a:srgbClr val="FFC000"/>
                </a:solidFill>
                <a:effectLst/>
              </a:rPr>
              <a:t> </a:t>
            </a:r>
            <a:r>
              <a:rPr lang="en-US" dirty="0">
                <a:effectLst/>
              </a:rPr>
              <a:t>object, you can set its Notification properties using Builder object as per your requirement. But this is mandatory to set at least following −</a:t>
            </a:r>
          </a:p>
          <a:p>
            <a:pPr lvl="1"/>
            <a:r>
              <a:rPr lang="en-US" dirty="0">
                <a:effectLst/>
              </a:rPr>
              <a:t>A small icon, set by </a:t>
            </a:r>
            <a:r>
              <a:rPr lang="en-US" b="1" dirty="0" err="1">
                <a:effectLst/>
              </a:rPr>
              <a:t>setSmallIcon</a:t>
            </a:r>
            <a:r>
              <a:rPr lang="en-US" b="1" dirty="0">
                <a:effectLst/>
              </a:rPr>
              <a:t>()</a:t>
            </a:r>
            <a:endParaRPr lang="en-US" dirty="0">
              <a:effectLst/>
            </a:endParaRPr>
          </a:p>
          <a:p>
            <a:pPr lvl="1"/>
            <a:r>
              <a:rPr lang="en-US" dirty="0">
                <a:effectLst/>
              </a:rPr>
              <a:t>A title, set by </a:t>
            </a:r>
            <a:r>
              <a:rPr lang="en-US" b="1" dirty="0" err="1">
                <a:effectLst/>
              </a:rPr>
              <a:t>setContentTitle</a:t>
            </a:r>
            <a:r>
              <a:rPr lang="en-US" b="1" dirty="0">
                <a:effectLst/>
              </a:rPr>
              <a:t>()</a:t>
            </a:r>
            <a:endParaRPr lang="en-US" dirty="0">
              <a:effectLst/>
            </a:endParaRPr>
          </a:p>
          <a:p>
            <a:pPr lvl="1"/>
            <a:r>
              <a:rPr lang="en-US" dirty="0">
                <a:effectLst/>
              </a:rPr>
              <a:t>Detail text, set by </a:t>
            </a:r>
            <a:r>
              <a:rPr lang="en-US" b="1" dirty="0" err="1">
                <a:effectLst/>
              </a:rPr>
              <a:t>setContentText</a:t>
            </a:r>
            <a:r>
              <a:rPr lang="en-US" b="1" dirty="0" smtClean="0">
                <a:effectLst/>
              </a:rPr>
              <a:t>() </a:t>
            </a:r>
          </a:p>
          <a:p>
            <a:pPr marL="18288" indent="0">
              <a:buNone/>
            </a:pPr>
            <a:r>
              <a:rPr lang="en-US" dirty="0" smtClean="0">
                <a:effectLst/>
              </a:rPr>
              <a:t>=&gt;</a:t>
            </a:r>
            <a:endParaRPr lang="en-US" dirty="0">
              <a:effectLst/>
            </a:endParaRPr>
          </a:p>
          <a:p>
            <a:pPr marL="18288" indent="0">
              <a:buNone/>
            </a:pPr>
            <a:r>
              <a:rPr lang="en-US" dirty="0" err="1">
                <a:effectLst/>
              </a:rPr>
              <a:t>mBuilder.setSmallIcon</a:t>
            </a:r>
            <a:r>
              <a:rPr lang="en-US" dirty="0">
                <a:effectLst/>
              </a:rPr>
              <a:t>(</a:t>
            </a:r>
            <a:r>
              <a:rPr lang="en-US" dirty="0" err="1">
                <a:effectLst/>
              </a:rPr>
              <a:t>R.drawable.notification_icon</a:t>
            </a:r>
            <a:r>
              <a:rPr lang="en-US" dirty="0">
                <a:effectLst/>
              </a:rPr>
              <a:t>); </a:t>
            </a:r>
            <a:r>
              <a:rPr lang="en-US" dirty="0" err="1">
                <a:effectLst/>
              </a:rPr>
              <a:t>mBuilder.setContentTitle</a:t>
            </a:r>
            <a:r>
              <a:rPr lang="en-US" dirty="0">
                <a:effectLst/>
              </a:rPr>
              <a:t>("Notification Alert, Click Me!"); </a:t>
            </a:r>
            <a:r>
              <a:rPr lang="en-US" dirty="0" err="1">
                <a:effectLst/>
              </a:rPr>
              <a:t>mBuilder.setContentText</a:t>
            </a:r>
            <a:r>
              <a:rPr lang="en-US" dirty="0">
                <a:effectLst/>
              </a:rPr>
              <a:t>("Hi, This is Android Notification Detail!");</a:t>
            </a:r>
            <a:endParaRPr lang="en-US" dirty="0">
              <a:solidFill>
                <a:srgbClr val="FFC000"/>
              </a:solidFill>
              <a:effectLst/>
            </a:endParaRPr>
          </a:p>
          <a:p>
            <a:pPr marL="18288" indent="0">
              <a:buNone/>
            </a:pPr>
            <a:endParaRPr lang="en-US" dirty="0"/>
          </a:p>
        </p:txBody>
      </p:sp>
    </p:spTree>
    <p:extLst>
      <p:ext uri="{BB962C8B-B14F-4D97-AF65-F5344CB8AC3E}">
        <p14:creationId xmlns:p14="http://schemas.microsoft.com/office/powerpoint/2010/main" val="367909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5">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22" dur="500"/>
                                        <p:tgtEl>
                                          <p:spTgt spid="5">
                                            <p:txEl>
                                              <p:pRg st="4" end="4"/>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p:tgtEl>
                                          <p:spTgt spid="5">
                                            <p:txEl>
                                              <p:pRg st="5" end="5"/>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
                                            <p:txEl>
                                              <p:pRg st="5" end="5"/>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 calcmode="lin" valueType="num">
                                      <p:cBhvr additive="base">
                                        <p:cTn id="29" dur="500"/>
                                        <p:tgtEl>
                                          <p:spTgt spid="5">
                                            <p:txEl>
                                              <p:pRg st="6" end="6"/>
                                            </p:txEl>
                                          </p:spTgt>
                                        </p:tgtEl>
                                        <p:attrNameLst>
                                          <p:attrName>ppt_y</p:attrName>
                                        </p:attrNameLst>
                                      </p:cBhvr>
                                      <p:tavLst>
                                        <p:tav tm="0">
                                          <p:val>
                                            <p:strVal val="#ppt_y+#ppt_h*1.125000"/>
                                          </p:val>
                                        </p:tav>
                                        <p:tav tm="100000">
                                          <p:val>
                                            <p:strVal val="#ppt_y"/>
                                          </p:val>
                                        </p:tav>
                                      </p:tavLst>
                                    </p:anim>
                                    <p:animEffect transition="in" filter="wipe(up)">
                                      <p:cBhvr>
                                        <p:cTn id="30" dur="500"/>
                                        <p:tgtEl>
                                          <p:spTgt spid="5">
                                            <p:txEl>
                                              <p:pRg st="6" end="6"/>
                                            </p:txEl>
                                          </p:spTgt>
                                        </p:tgtEl>
                                      </p:cBhvr>
                                    </p:animEffect>
                                  </p:childTnLst>
                                </p:cTn>
                              </p:par>
                              <p:par>
                                <p:cTn id="31" presetID="12" presetClass="entr" presetSubtype="4" fill="hold" nodeType="with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anim calcmode="lin" valueType="num">
                                      <p:cBhvr additive="base">
                                        <p:cTn id="33" dur="500"/>
                                        <p:tgtEl>
                                          <p:spTgt spid="5">
                                            <p:txEl>
                                              <p:pRg st="7" end="7"/>
                                            </p:txEl>
                                          </p:spTgt>
                                        </p:tgtEl>
                                        <p:attrNameLst>
                                          <p:attrName>ppt_y</p:attrName>
                                        </p:attrNameLst>
                                      </p:cBhvr>
                                      <p:tavLst>
                                        <p:tav tm="0">
                                          <p:val>
                                            <p:strVal val="#ppt_y+#ppt_h*1.125000"/>
                                          </p:val>
                                        </p:tav>
                                        <p:tav tm="100000">
                                          <p:val>
                                            <p:strVal val="#ppt_y"/>
                                          </p:val>
                                        </p:tav>
                                      </p:tavLst>
                                    </p:anim>
                                    <p:animEffect transition="in" filter="wipe(up)">
                                      <p:cBhvr>
                                        <p:cTn id="34" dur="500"/>
                                        <p:tgtEl>
                                          <p:spTgt spid="5">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 calcmode="lin" valueType="num">
                                      <p:cBhvr additive="base">
                                        <p:cTn id="39" dur="500"/>
                                        <p:tgtEl>
                                          <p:spTgt spid="5">
                                            <p:txEl>
                                              <p:pRg st="8" end="8"/>
                                            </p:txEl>
                                          </p:spTgt>
                                        </p:tgtEl>
                                        <p:attrNameLst>
                                          <p:attrName>ppt_y</p:attrName>
                                        </p:attrNameLst>
                                      </p:cBhvr>
                                      <p:tavLst>
                                        <p:tav tm="0">
                                          <p:val>
                                            <p:strVal val="#ppt_y+#ppt_h*1.125000"/>
                                          </p:val>
                                        </p:tav>
                                        <p:tav tm="100000">
                                          <p:val>
                                            <p:strVal val="#ppt_y"/>
                                          </p:val>
                                        </p:tav>
                                      </p:tavLst>
                                    </p:anim>
                                    <p:animEffect transition="in" filter="wipe(up)">
                                      <p:cBhvr>
                                        <p:cTn id="40" dur="500"/>
                                        <p:tgtEl>
                                          <p:spTgt spid="5">
                                            <p:txEl>
                                              <p:pRg st="8" end="8"/>
                                            </p:txEl>
                                          </p:spTgt>
                                        </p:tgtEl>
                                      </p:cBhvr>
                                    </p:animEffect>
                                  </p:childTnLst>
                                </p:cTn>
                              </p:par>
                              <p:par>
                                <p:cTn id="41" presetID="12" presetClass="entr" presetSubtype="4" fill="hold" nodeType="with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 calcmode="lin" valueType="num">
                                      <p:cBhvr additive="base">
                                        <p:cTn id="43" dur="500"/>
                                        <p:tgtEl>
                                          <p:spTgt spid="5">
                                            <p:txEl>
                                              <p:pRg st="9" end="9"/>
                                            </p:txEl>
                                          </p:spTgt>
                                        </p:tgtEl>
                                        <p:attrNameLst>
                                          <p:attrName>ppt_y</p:attrName>
                                        </p:attrNameLst>
                                      </p:cBhvr>
                                      <p:tavLst>
                                        <p:tav tm="0">
                                          <p:val>
                                            <p:strVal val="#ppt_y+#ppt_h*1.125000"/>
                                          </p:val>
                                        </p:tav>
                                        <p:tav tm="100000">
                                          <p:val>
                                            <p:strVal val="#ppt_y"/>
                                          </p:val>
                                        </p:tav>
                                      </p:tavLst>
                                    </p:anim>
                                    <p:animEffect transition="in" filter="wipe(up)">
                                      <p:cBhvr>
                                        <p:cTn id="44"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506" y="188640"/>
            <a:ext cx="9128760" cy="914400"/>
          </a:xfrm>
        </p:spPr>
        <p:txBody>
          <a:bodyPr/>
          <a:lstStyle/>
          <a:p>
            <a:pPr algn="ctr"/>
            <a:r>
              <a:rPr lang="en-US" sz="4400" dirty="0" smtClean="0">
                <a:solidFill>
                  <a:srgbClr val="FF6600"/>
                </a:solidFill>
                <a:effectLst/>
              </a:rPr>
              <a:t>Notifications</a:t>
            </a:r>
            <a:endParaRPr lang="en-US" sz="4400" dirty="0">
              <a:solidFill>
                <a:srgbClr val="FF6600"/>
              </a:solidFill>
              <a:effectLst/>
            </a:endParaRPr>
          </a:p>
        </p:txBody>
      </p:sp>
      <p:sp>
        <p:nvSpPr>
          <p:cNvPr id="5" name="Content Placeholder 1"/>
          <p:cNvSpPr txBox="1">
            <a:spLocks/>
          </p:cNvSpPr>
          <p:nvPr/>
        </p:nvSpPr>
        <p:spPr>
          <a:xfrm>
            <a:off x="611560" y="1844824"/>
            <a:ext cx="8208912" cy="3733800"/>
          </a:xfrm>
          <a:prstGeom prst="rect">
            <a:avLst/>
          </a:prstGeom>
        </p:spPr>
        <p:txBody>
          <a:bodyPr vert="horz" lIns="91440" tIns="45720" rIns="91440" bIns="45720" rtlCol="0" anchor="ctr">
            <a:no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buNone/>
            </a:pPr>
            <a:r>
              <a:rPr lang="en-US" sz="2000" dirty="0">
                <a:solidFill>
                  <a:schemeClr val="tx2">
                    <a:lumMod val="90000"/>
                  </a:schemeClr>
                </a:solidFill>
                <a:effectLst/>
              </a:rPr>
              <a:t>Example </a:t>
            </a:r>
            <a:r>
              <a:rPr lang="en-US" sz="2000" dirty="0" smtClean="0">
                <a:solidFill>
                  <a:schemeClr val="tx2">
                    <a:lumMod val="90000"/>
                  </a:schemeClr>
                </a:solidFill>
                <a:effectLst/>
              </a:rPr>
              <a:t>:</a:t>
            </a:r>
            <a:endParaRPr lang="en-US" sz="2000" dirty="0" smtClean="0">
              <a:solidFill>
                <a:schemeClr val="tx2">
                  <a:lumMod val="90000"/>
                </a:schemeClr>
              </a:solidFill>
              <a:effectLst/>
            </a:endParaRPr>
          </a:p>
          <a:p>
            <a:r>
              <a:rPr lang="en-US" sz="2000" dirty="0" smtClean="0">
                <a:solidFill>
                  <a:srgbClr val="FFC000"/>
                </a:solidFill>
                <a:effectLst/>
              </a:rPr>
              <a:t>Step </a:t>
            </a:r>
            <a:r>
              <a:rPr lang="en-US" sz="2000" dirty="0">
                <a:solidFill>
                  <a:srgbClr val="FFC000"/>
                </a:solidFill>
                <a:effectLst/>
              </a:rPr>
              <a:t>3</a:t>
            </a:r>
            <a:r>
              <a:rPr lang="en-US" sz="2000" dirty="0" smtClean="0">
                <a:solidFill>
                  <a:srgbClr val="FFC000"/>
                </a:solidFill>
                <a:effectLst/>
              </a:rPr>
              <a:t>: </a:t>
            </a:r>
            <a:r>
              <a:rPr lang="en-US" sz="2000" dirty="0" smtClean="0">
                <a:effectLst/>
              </a:rPr>
              <a:t>Attach Actions</a:t>
            </a:r>
          </a:p>
          <a:p>
            <a:pPr lvl="1"/>
            <a:r>
              <a:rPr lang="en-US" sz="1800" dirty="0">
                <a:effectLst/>
              </a:rPr>
              <a:t>This is an optional part and required if you want to attach an action with the notification. An action allows users to go directly from the notification to an </a:t>
            </a:r>
            <a:r>
              <a:rPr lang="en-US" sz="1800" b="1" dirty="0">
                <a:effectLst/>
              </a:rPr>
              <a:t>Activity</a:t>
            </a:r>
            <a:r>
              <a:rPr lang="en-US" sz="1800" dirty="0">
                <a:effectLst/>
              </a:rPr>
              <a:t> in your </a:t>
            </a:r>
            <a:r>
              <a:rPr lang="en-US" sz="1800" dirty="0" smtClean="0">
                <a:effectLst/>
              </a:rPr>
              <a:t>application</a:t>
            </a:r>
            <a:endParaRPr lang="en-US" sz="1800" dirty="0" smtClean="0">
              <a:solidFill>
                <a:srgbClr val="FFC000"/>
              </a:solidFill>
              <a:effectLst/>
            </a:endParaRPr>
          </a:p>
          <a:p>
            <a:pPr marL="384048" lvl="1" indent="0">
              <a:buNone/>
            </a:pPr>
            <a:r>
              <a:rPr lang="en-US" sz="1800" dirty="0"/>
              <a:t>Intent </a:t>
            </a:r>
            <a:r>
              <a:rPr lang="en-US" sz="1800" dirty="0" err="1"/>
              <a:t>resultIntent</a:t>
            </a:r>
            <a:r>
              <a:rPr lang="en-US" sz="1800" dirty="0"/>
              <a:t> = new Intent(this, </a:t>
            </a:r>
            <a:r>
              <a:rPr lang="en-US" sz="1800" dirty="0" err="1" smtClean="0">
                <a:solidFill>
                  <a:srgbClr val="FFC000"/>
                </a:solidFill>
              </a:rPr>
              <a:t>MainActivity</a:t>
            </a:r>
            <a:r>
              <a:rPr lang="en-US" sz="1800" dirty="0" err="1" smtClean="0"/>
              <a:t>.class</a:t>
            </a:r>
            <a:r>
              <a:rPr lang="en-US" sz="1800" dirty="0"/>
              <a:t>); </a:t>
            </a:r>
            <a:endParaRPr lang="en-US" sz="1800" dirty="0" smtClean="0"/>
          </a:p>
          <a:p>
            <a:pPr marL="384048" lvl="1" indent="0">
              <a:buNone/>
            </a:pPr>
            <a:r>
              <a:rPr lang="en-US" sz="1800" dirty="0" err="1" smtClean="0"/>
              <a:t>TaskStackBuilder</a:t>
            </a:r>
            <a:r>
              <a:rPr lang="en-US" sz="1800" dirty="0" smtClean="0"/>
              <a:t> </a:t>
            </a:r>
            <a:r>
              <a:rPr lang="en-US" sz="1800" dirty="0" err="1"/>
              <a:t>stackBuilder</a:t>
            </a:r>
            <a:r>
              <a:rPr lang="en-US" sz="1800" dirty="0"/>
              <a:t> = </a:t>
            </a:r>
            <a:r>
              <a:rPr lang="en-US" sz="1800" dirty="0" err="1"/>
              <a:t>TaskStackBuilder.create</a:t>
            </a:r>
            <a:r>
              <a:rPr lang="en-US" sz="1800" dirty="0"/>
              <a:t>(this</a:t>
            </a:r>
            <a:r>
              <a:rPr lang="en-US" sz="1800" dirty="0" smtClean="0"/>
              <a:t>);</a:t>
            </a:r>
          </a:p>
          <a:p>
            <a:pPr marL="384048" lvl="1" indent="0">
              <a:buNone/>
            </a:pPr>
            <a:r>
              <a:rPr lang="en-US" sz="1800" dirty="0" smtClean="0"/>
              <a:t> </a:t>
            </a:r>
            <a:r>
              <a:rPr lang="en-US" sz="1800" dirty="0" err="1" smtClean="0"/>
              <a:t>stackBuilder.addParentStack</a:t>
            </a:r>
            <a:r>
              <a:rPr lang="en-US" sz="1800" dirty="0" smtClean="0"/>
              <a:t>(</a:t>
            </a:r>
            <a:r>
              <a:rPr lang="en-US" sz="1800" dirty="0" err="1">
                <a:solidFill>
                  <a:srgbClr val="FFC000"/>
                </a:solidFill>
              </a:rPr>
              <a:t>MainActivity</a:t>
            </a:r>
            <a:r>
              <a:rPr lang="en-US" sz="1800" dirty="0" err="1"/>
              <a:t>.class</a:t>
            </a:r>
            <a:r>
              <a:rPr lang="en-US" sz="1800" dirty="0" smtClean="0"/>
              <a:t>); </a:t>
            </a:r>
          </a:p>
          <a:p>
            <a:pPr marL="384048" lvl="1" indent="0">
              <a:buNone/>
            </a:pPr>
            <a:r>
              <a:rPr lang="en-US" sz="1800" dirty="0" smtClean="0">
                <a:solidFill>
                  <a:srgbClr val="FFC000"/>
                </a:solidFill>
              </a:rPr>
              <a:t>// </a:t>
            </a:r>
            <a:r>
              <a:rPr lang="en-US" sz="1800" dirty="0">
                <a:solidFill>
                  <a:srgbClr val="FFC000"/>
                </a:solidFill>
              </a:rPr>
              <a:t>Adds the Intent that starts the Activity to the top of the stack </a:t>
            </a:r>
            <a:endParaRPr lang="en-US" sz="1800" dirty="0" smtClean="0">
              <a:solidFill>
                <a:srgbClr val="FFC000"/>
              </a:solidFill>
            </a:endParaRPr>
          </a:p>
          <a:p>
            <a:pPr marL="384048" lvl="1" indent="0">
              <a:buNone/>
            </a:pPr>
            <a:r>
              <a:rPr lang="en-US" sz="1800" dirty="0" err="1" smtClean="0"/>
              <a:t>stackBuilder.addNextIntent</a:t>
            </a:r>
            <a:r>
              <a:rPr lang="en-US" sz="1800" dirty="0" smtClean="0"/>
              <a:t>(</a:t>
            </a:r>
            <a:r>
              <a:rPr lang="en-US" sz="1800" dirty="0" err="1" smtClean="0"/>
              <a:t>resultIntent</a:t>
            </a:r>
            <a:r>
              <a:rPr lang="en-US" sz="1800" dirty="0"/>
              <a:t>); </a:t>
            </a:r>
            <a:endParaRPr lang="en-US" sz="1800" dirty="0" smtClean="0"/>
          </a:p>
          <a:p>
            <a:pPr marL="384048" lvl="1" indent="0">
              <a:buNone/>
            </a:pPr>
            <a:r>
              <a:rPr lang="en-US" sz="1800" dirty="0" err="1" smtClean="0"/>
              <a:t>PendingIntent</a:t>
            </a:r>
            <a:r>
              <a:rPr lang="en-US" sz="1800" dirty="0" smtClean="0"/>
              <a:t> </a:t>
            </a:r>
            <a:r>
              <a:rPr lang="en-US" sz="1800" dirty="0" err="1"/>
              <a:t>resultPendingIntent</a:t>
            </a:r>
            <a:r>
              <a:rPr lang="en-US" sz="1800" dirty="0"/>
              <a:t> = </a:t>
            </a:r>
            <a:r>
              <a:rPr lang="en-US" sz="1800" dirty="0" err="1" smtClean="0"/>
              <a:t>stackBuilder.getPendingIntent</a:t>
            </a:r>
            <a:r>
              <a:rPr lang="en-US" sz="1800" dirty="0" smtClean="0"/>
              <a:t>(0,PendingIntent.FLAG_UPDATE_CURRENT</a:t>
            </a:r>
            <a:r>
              <a:rPr lang="en-US" sz="1800" dirty="0"/>
              <a:t>); </a:t>
            </a:r>
            <a:r>
              <a:rPr lang="en-US" sz="1800" dirty="0" err="1"/>
              <a:t>mBuilder.setContentIntent</a:t>
            </a:r>
            <a:r>
              <a:rPr lang="en-US" sz="1800" dirty="0"/>
              <a:t>(</a:t>
            </a:r>
            <a:r>
              <a:rPr lang="en-US" sz="1800" dirty="0" err="1"/>
              <a:t>resultPendingIntent</a:t>
            </a:r>
            <a:r>
              <a:rPr lang="en-US" sz="1800" dirty="0"/>
              <a:t>);</a:t>
            </a:r>
            <a:endParaRPr lang="en-US" sz="1800" dirty="0" smtClean="0">
              <a:solidFill>
                <a:srgbClr val="FFC000"/>
              </a:solidFill>
              <a:effectLst/>
            </a:endParaRPr>
          </a:p>
          <a:p>
            <a:endParaRPr lang="en-US" sz="1600" dirty="0">
              <a:effectLst/>
            </a:endParaRPr>
          </a:p>
        </p:txBody>
      </p:sp>
    </p:spTree>
    <p:extLst>
      <p:ext uri="{BB962C8B-B14F-4D97-AF65-F5344CB8AC3E}">
        <p14:creationId xmlns:p14="http://schemas.microsoft.com/office/powerpoint/2010/main" val="405868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1" end="1"/>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12" dur="500"/>
                                        <p:tgtEl>
                                          <p:spTgt spid="5">
                                            <p:txEl>
                                              <p:pRg st="2" end="2"/>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16" dur="500"/>
                                        <p:tgtEl>
                                          <p:spTgt spid="5">
                                            <p:txEl>
                                              <p:pRg st="3" end="3"/>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4" end="4"/>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p:tgtEl>
                                          <p:spTgt spid="5">
                                            <p:txEl>
                                              <p:pRg st="5" end="5"/>
                                            </p:txEl>
                                          </p:spTgt>
                                        </p:tgtEl>
                                        <p:attrNameLst>
                                          <p:attrName>ppt_y</p:attrName>
                                        </p:attrNameLst>
                                      </p:cBhvr>
                                      <p:tavLst>
                                        <p:tav tm="0">
                                          <p:val>
                                            <p:strVal val="#ppt_y+#ppt_h*1.125000"/>
                                          </p:val>
                                        </p:tav>
                                        <p:tav tm="100000">
                                          <p:val>
                                            <p:strVal val="#ppt_y"/>
                                          </p:val>
                                        </p:tav>
                                      </p:tavLst>
                                    </p:anim>
                                    <p:animEffect transition="in" filter="wipe(up)">
                                      <p:cBhvr>
                                        <p:cTn id="24" dur="500"/>
                                        <p:tgtEl>
                                          <p:spTgt spid="5">
                                            <p:txEl>
                                              <p:pRg st="5" end="5"/>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p:tgtEl>
                                          <p:spTgt spid="5">
                                            <p:txEl>
                                              <p:pRg st="6" end="6"/>
                                            </p:txEl>
                                          </p:spTgt>
                                        </p:tgtEl>
                                        <p:attrNameLst>
                                          <p:attrName>ppt_y</p:attrName>
                                        </p:attrNameLst>
                                      </p:cBhvr>
                                      <p:tavLst>
                                        <p:tav tm="0">
                                          <p:val>
                                            <p:strVal val="#ppt_y+#ppt_h*1.125000"/>
                                          </p:val>
                                        </p:tav>
                                        <p:tav tm="100000">
                                          <p:val>
                                            <p:strVal val="#ppt_y"/>
                                          </p:val>
                                        </p:tav>
                                      </p:tavLst>
                                    </p:anim>
                                    <p:animEffect transition="in" filter="wipe(up)">
                                      <p:cBhvr>
                                        <p:cTn id="28" dur="500"/>
                                        <p:tgtEl>
                                          <p:spTgt spid="5">
                                            <p:txEl>
                                              <p:pRg st="6" end="6"/>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 calcmode="lin" valueType="num">
                                      <p:cBhvr additive="base">
                                        <p:cTn id="31" dur="500"/>
                                        <p:tgtEl>
                                          <p:spTgt spid="5">
                                            <p:txEl>
                                              <p:pRg st="7" end="7"/>
                                            </p:txEl>
                                          </p:spTgt>
                                        </p:tgtEl>
                                        <p:attrNameLst>
                                          <p:attrName>ppt_y</p:attrName>
                                        </p:attrNameLst>
                                      </p:cBhvr>
                                      <p:tavLst>
                                        <p:tav tm="0">
                                          <p:val>
                                            <p:strVal val="#ppt_y+#ppt_h*1.125000"/>
                                          </p:val>
                                        </p:tav>
                                        <p:tav tm="100000">
                                          <p:val>
                                            <p:strVal val="#ppt_y"/>
                                          </p:val>
                                        </p:tav>
                                      </p:tavLst>
                                    </p:anim>
                                    <p:animEffect transition="in" filter="wipe(up)">
                                      <p:cBhvr>
                                        <p:cTn id="32" dur="500"/>
                                        <p:tgtEl>
                                          <p:spTgt spid="5">
                                            <p:txEl>
                                              <p:pRg st="7" end="7"/>
                                            </p:txEl>
                                          </p:spTgt>
                                        </p:tgtEl>
                                      </p:cBhvr>
                                    </p:animEffect>
                                  </p:childTnLst>
                                </p:cTn>
                              </p:par>
                              <p:par>
                                <p:cTn id="33" presetID="12" presetClass="entr" presetSubtype="4" fill="hold"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 calcmode="lin" valueType="num">
                                      <p:cBhvr additive="base">
                                        <p:cTn id="35" dur="500"/>
                                        <p:tgtEl>
                                          <p:spTgt spid="5">
                                            <p:txEl>
                                              <p:pRg st="8" end="8"/>
                                            </p:txEl>
                                          </p:spTgt>
                                        </p:tgtEl>
                                        <p:attrNameLst>
                                          <p:attrName>ppt_y</p:attrName>
                                        </p:attrNameLst>
                                      </p:cBhvr>
                                      <p:tavLst>
                                        <p:tav tm="0">
                                          <p:val>
                                            <p:strVal val="#ppt_y+#ppt_h*1.125000"/>
                                          </p:val>
                                        </p:tav>
                                        <p:tav tm="100000">
                                          <p:val>
                                            <p:strVal val="#ppt_y"/>
                                          </p:val>
                                        </p:tav>
                                      </p:tavLst>
                                    </p:anim>
                                    <p:animEffect transition="in" filter="wipe(up)">
                                      <p:cBhvr>
                                        <p:cTn id="36"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99592" y="1916832"/>
            <a:ext cx="6096000" cy="3657599"/>
          </a:xfrm>
        </p:spPr>
        <p:txBody>
          <a:bodyPr>
            <a:normAutofit lnSpcReduction="10000"/>
          </a:bodyPr>
          <a:lstStyle/>
          <a:p>
            <a:pPr marL="18288" indent="0">
              <a:buNone/>
            </a:pPr>
            <a:r>
              <a:rPr lang="en-US" sz="2000" dirty="0">
                <a:solidFill>
                  <a:schemeClr val="tx2">
                    <a:lumMod val="90000"/>
                  </a:schemeClr>
                </a:solidFill>
                <a:effectLst/>
              </a:rPr>
              <a:t>Example </a:t>
            </a:r>
            <a:r>
              <a:rPr lang="en-US" sz="2000" dirty="0" smtClean="0">
                <a:solidFill>
                  <a:schemeClr val="tx2">
                    <a:lumMod val="90000"/>
                  </a:schemeClr>
                </a:solidFill>
                <a:effectLst/>
              </a:rPr>
              <a:t>:</a:t>
            </a:r>
            <a:endParaRPr lang="en-US" sz="2000" dirty="0" smtClean="0">
              <a:solidFill>
                <a:srgbClr val="FFC000"/>
              </a:solidFill>
              <a:effectLst/>
            </a:endParaRPr>
          </a:p>
          <a:p>
            <a:r>
              <a:rPr lang="en-US" sz="2000" dirty="0" smtClean="0">
                <a:solidFill>
                  <a:srgbClr val="FFC000"/>
                </a:solidFill>
                <a:effectLst/>
              </a:rPr>
              <a:t>Step </a:t>
            </a:r>
            <a:r>
              <a:rPr lang="en-US" sz="2000" dirty="0">
                <a:solidFill>
                  <a:srgbClr val="FFC000"/>
                </a:solidFill>
                <a:effectLst/>
              </a:rPr>
              <a:t>4: </a:t>
            </a:r>
            <a:r>
              <a:rPr lang="en-US" sz="2000" dirty="0">
                <a:effectLst/>
              </a:rPr>
              <a:t>Issue the notification</a:t>
            </a:r>
          </a:p>
          <a:p>
            <a:pPr lvl="1"/>
            <a:r>
              <a:rPr lang="en-US" sz="1800" dirty="0">
                <a:effectLst/>
              </a:rPr>
              <a:t>Finally, you pass the Notification object to the system by calling </a:t>
            </a:r>
            <a:r>
              <a:rPr lang="en-US" sz="1800" dirty="0" err="1">
                <a:effectLst/>
              </a:rPr>
              <a:t>NotificationManager.notify</a:t>
            </a:r>
            <a:r>
              <a:rPr lang="en-US" sz="1800" dirty="0">
                <a:effectLst/>
              </a:rPr>
              <a:t>() to send your notification.</a:t>
            </a:r>
          </a:p>
          <a:p>
            <a:pPr marL="384048" lvl="1" indent="0">
              <a:buNone/>
            </a:pPr>
            <a:r>
              <a:rPr lang="en-US" sz="1800" dirty="0" err="1">
                <a:effectLst/>
              </a:rPr>
              <a:t>NotificationManager</a:t>
            </a:r>
            <a:r>
              <a:rPr lang="en-US" sz="1800" dirty="0">
                <a:effectLst/>
              </a:rPr>
              <a:t> </a:t>
            </a:r>
            <a:r>
              <a:rPr lang="en-US" sz="1800" dirty="0" err="1">
                <a:effectLst/>
              </a:rPr>
              <a:t>mNotificationManager</a:t>
            </a:r>
            <a:r>
              <a:rPr lang="en-US" sz="1800" dirty="0">
                <a:effectLst/>
              </a:rPr>
              <a:t> = (</a:t>
            </a:r>
            <a:r>
              <a:rPr lang="en-US" sz="1800" dirty="0" err="1">
                <a:effectLst/>
              </a:rPr>
              <a:t>NotificationManager</a:t>
            </a:r>
            <a:r>
              <a:rPr lang="en-US" sz="1800" dirty="0">
                <a:effectLst/>
              </a:rPr>
              <a:t>) </a:t>
            </a:r>
            <a:r>
              <a:rPr lang="en-US" sz="1800" dirty="0" err="1">
                <a:effectLst/>
              </a:rPr>
              <a:t>getSystemService</a:t>
            </a:r>
            <a:r>
              <a:rPr lang="en-US" sz="1800" dirty="0">
                <a:effectLst/>
              </a:rPr>
              <a:t>(</a:t>
            </a:r>
            <a:r>
              <a:rPr lang="en-US" sz="1800" dirty="0" err="1">
                <a:effectLst/>
              </a:rPr>
              <a:t>Context.NOTIFICATION_SERVICE</a:t>
            </a:r>
            <a:r>
              <a:rPr lang="en-US" sz="1800" dirty="0">
                <a:effectLst/>
              </a:rPr>
              <a:t>); </a:t>
            </a:r>
          </a:p>
          <a:p>
            <a:pPr marL="384048" lvl="1" indent="0">
              <a:buNone/>
            </a:pPr>
            <a:r>
              <a:rPr lang="en-US" sz="1800" dirty="0">
                <a:solidFill>
                  <a:srgbClr val="FFC000"/>
                </a:solidFill>
                <a:effectLst/>
              </a:rPr>
              <a:t>// </a:t>
            </a:r>
            <a:r>
              <a:rPr lang="en-US" sz="1800" dirty="0" err="1">
                <a:solidFill>
                  <a:srgbClr val="FFC000"/>
                </a:solidFill>
                <a:effectLst/>
              </a:rPr>
              <a:t>notificationID</a:t>
            </a:r>
            <a:r>
              <a:rPr lang="en-US" sz="1800" dirty="0">
                <a:solidFill>
                  <a:srgbClr val="FFC000"/>
                </a:solidFill>
                <a:effectLst/>
              </a:rPr>
              <a:t> allows you to update the notification later on.</a:t>
            </a:r>
          </a:p>
          <a:p>
            <a:pPr marL="384048" lvl="1" indent="0">
              <a:buNone/>
            </a:pPr>
            <a:r>
              <a:rPr lang="en-US" sz="1800" dirty="0">
                <a:effectLst/>
              </a:rPr>
              <a:t> </a:t>
            </a:r>
            <a:r>
              <a:rPr lang="en-US" sz="1800" dirty="0" err="1">
                <a:effectLst/>
              </a:rPr>
              <a:t>mNotificationManager.notify</a:t>
            </a:r>
            <a:r>
              <a:rPr lang="en-US" sz="1800" dirty="0">
                <a:effectLst/>
              </a:rPr>
              <a:t>(</a:t>
            </a:r>
            <a:r>
              <a:rPr lang="en-US" sz="1800" dirty="0" err="1">
                <a:effectLst/>
              </a:rPr>
              <a:t>notificationID</a:t>
            </a:r>
            <a:r>
              <a:rPr lang="en-US" sz="1800" dirty="0">
                <a:effectLst/>
              </a:rPr>
              <a:t>, </a:t>
            </a:r>
            <a:r>
              <a:rPr lang="en-US" sz="1800" dirty="0" err="1">
                <a:effectLst/>
              </a:rPr>
              <a:t>mBuilder.build</a:t>
            </a:r>
            <a:r>
              <a:rPr lang="en-US" sz="1800" dirty="0">
                <a:effectLst/>
              </a:rPr>
              <a:t>());</a:t>
            </a:r>
          </a:p>
          <a:p>
            <a:pPr marL="18288" indent="0">
              <a:buNone/>
            </a:pPr>
            <a:endParaRPr lang="en-US" dirty="0"/>
          </a:p>
        </p:txBody>
      </p:sp>
      <p:sp>
        <p:nvSpPr>
          <p:cNvPr id="4" name="Title 2"/>
          <p:cNvSpPr>
            <a:spLocks noGrp="1"/>
          </p:cNvSpPr>
          <p:nvPr>
            <p:ph type="title"/>
          </p:nvPr>
        </p:nvSpPr>
        <p:spPr>
          <a:xfrm>
            <a:off x="-76905" y="188640"/>
            <a:ext cx="9128760" cy="914400"/>
          </a:xfrm>
        </p:spPr>
        <p:txBody>
          <a:bodyPr/>
          <a:lstStyle/>
          <a:p>
            <a:pPr algn="ctr"/>
            <a:r>
              <a:rPr lang="en-US" sz="4400" dirty="0" smtClean="0">
                <a:solidFill>
                  <a:srgbClr val="FF6600"/>
                </a:solidFill>
                <a:effectLst/>
              </a:rPr>
              <a:t>Notifications</a:t>
            </a:r>
            <a:endParaRPr lang="en-US" sz="4400" dirty="0">
              <a:solidFill>
                <a:srgbClr val="FF6600"/>
              </a:solidFill>
              <a:effectLst/>
            </a:endParaRPr>
          </a:p>
        </p:txBody>
      </p:sp>
    </p:spTree>
    <p:extLst>
      <p:ext uri="{BB962C8B-B14F-4D97-AF65-F5344CB8AC3E}">
        <p14:creationId xmlns:p14="http://schemas.microsoft.com/office/powerpoint/2010/main" val="35933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1" end="1"/>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12" dur="500"/>
                                        <p:tgtEl>
                                          <p:spTgt spid="2">
                                            <p:txEl>
                                              <p:pRg st="2" end="2"/>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p:tgtEl>
                                          <p:spTgt spid="2">
                                            <p:txEl>
                                              <p:pRg st="3" end="3"/>
                                            </p:txEl>
                                          </p:spTgt>
                                        </p:tgtEl>
                                        <p:attrNameLst>
                                          <p:attrName>ppt_y</p:attrName>
                                        </p:attrNameLst>
                                      </p:cBhvr>
                                      <p:tavLst>
                                        <p:tav tm="0">
                                          <p:val>
                                            <p:strVal val="#ppt_y+#ppt_h*1.125000"/>
                                          </p:val>
                                        </p:tav>
                                        <p:tav tm="100000">
                                          <p:val>
                                            <p:strVal val="#ppt_y"/>
                                          </p:val>
                                        </p:tav>
                                      </p:tavLst>
                                    </p:anim>
                                    <p:animEffect transition="in" filter="wipe(up)">
                                      <p:cBhvr>
                                        <p:cTn id="16" dur="500"/>
                                        <p:tgtEl>
                                          <p:spTgt spid="2">
                                            <p:txEl>
                                              <p:pRg st="3" end="3"/>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p:tgtEl>
                                          <p:spTgt spid="2">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
                                            <p:txEl>
                                              <p:pRg st="4" end="4"/>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p:tgtEl>
                                          <p:spTgt spid="2">
                                            <p:txEl>
                                              <p:pRg st="5" end="5"/>
                                            </p:txEl>
                                          </p:spTgt>
                                        </p:tgtEl>
                                        <p:attrNameLst>
                                          <p:attrName>ppt_y</p:attrName>
                                        </p:attrNameLst>
                                      </p:cBhvr>
                                      <p:tavLst>
                                        <p:tav tm="0">
                                          <p:val>
                                            <p:strVal val="#ppt_y+#ppt_h*1.125000"/>
                                          </p:val>
                                        </p:tav>
                                        <p:tav tm="100000">
                                          <p:val>
                                            <p:strVal val="#ppt_y"/>
                                          </p:val>
                                        </p:tav>
                                      </p:tavLst>
                                    </p:anim>
                                    <p:animEffect transition="in" filter="wipe(up)">
                                      <p:cBhvr>
                                        <p:cTn id="2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500034" y="357166"/>
            <a:ext cx="8358246" cy="1714488"/>
          </a:xfrm>
        </p:spPr>
        <p:txBody>
          <a:bodyPr/>
          <a:lstStyle/>
          <a:p>
            <a:r>
              <a:rPr lang="en-US" dirty="0">
                <a:solidFill>
                  <a:srgbClr val="FF6600"/>
                </a:solidFill>
              </a:rPr>
              <a:t>Chapter I: Android Basics</a:t>
            </a:r>
            <a:br>
              <a:rPr lang="en-US" dirty="0">
                <a:solidFill>
                  <a:srgbClr val="FF6600"/>
                </a:solidFill>
              </a:rPr>
            </a:br>
            <a:endParaRPr lang="en-US" dirty="0">
              <a:solidFill>
                <a:srgbClr val="FF6600"/>
              </a:solidFill>
            </a:endParaRPr>
          </a:p>
        </p:txBody>
      </p:sp>
      <p:sp>
        <p:nvSpPr>
          <p:cNvPr id="5" name="ZoneTexte 4"/>
          <p:cNvSpPr txBox="1"/>
          <p:nvPr/>
        </p:nvSpPr>
        <p:spPr>
          <a:xfrm>
            <a:off x="857224" y="3000372"/>
            <a:ext cx="7643866" cy="2800767"/>
          </a:xfrm>
          <a:prstGeom prst="rect">
            <a:avLst/>
          </a:prstGeom>
          <a:noFill/>
        </p:spPr>
        <p:txBody>
          <a:bodyPr wrap="square" rtlCol="0">
            <a:spAutoFit/>
          </a:bodyPr>
          <a:lstStyle/>
          <a:p>
            <a:pPr marL="342900" indent="-342900">
              <a:buFont typeface="+mj-lt"/>
              <a:buAutoNum type="arabicPeriod"/>
            </a:pPr>
            <a:r>
              <a:rPr lang="fr-FR" sz="2200" dirty="0"/>
              <a:t> </a:t>
            </a:r>
            <a:r>
              <a:rPr lang="fr-FR" sz="2200" dirty="0" err="1"/>
              <a:t>Overview</a:t>
            </a:r>
            <a:r>
              <a:rPr lang="fr-FR" sz="2200" dirty="0"/>
              <a:t> [</a:t>
            </a:r>
            <a:r>
              <a:rPr lang="fr-FR" sz="2200" dirty="0" err="1"/>
              <a:t>What</a:t>
            </a:r>
            <a:r>
              <a:rPr lang="fr-FR" sz="2200" dirty="0"/>
              <a:t> </a:t>
            </a:r>
            <a:r>
              <a:rPr lang="fr-FR" sz="2200" dirty="0" err="1"/>
              <a:t>is</a:t>
            </a:r>
            <a:r>
              <a:rPr lang="fr-FR" sz="2200" dirty="0"/>
              <a:t> </a:t>
            </a:r>
            <a:r>
              <a:rPr lang="fr-FR" sz="2200" dirty="0" err="1"/>
              <a:t>android</a:t>
            </a:r>
            <a:r>
              <a:rPr lang="fr-FR" sz="2200" dirty="0"/>
              <a:t> ? / </a:t>
            </a:r>
            <a:r>
              <a:rPr lang="fr-FR" sz="2200" dirty="0" err="1"/>
              <a:t>why</a:t>
            </a:r>
            <a:r>
              <a:rPr lang="fr-FR" sz="2200" dirty="0"/>
              <a:t> </a:t>
            </a:r>
            <a:r>
              <a:rPr lang="fr-FR" sz="2200" dirty="0" err="1"/>
              <a:t>android</a:t>
            </a:r>
            <a:r>
              <a:rPr lang="fr-FR" sz="2200" dirty="0"/>
              <a:t>? /</a:t>
            </a:r>
            <a:r>
              <a:rPr lang="fr-FR" sz="2200" dirty="0" err="1"/>
              <a:t>features</a:t>
            </a:r>
            <a:r>
              <a:rPr lang="fr-FR" sz="2200" dirty="0"/>
              <a:t>]</a:t>
            </a:r>
          </a:p>
          <a:p>
            <a:pPr marL="342900" indent="-342900">
              <a:buFont typeface="+mj-lt"/>
              <a:buAutoNum type="arabicPeriod"/>
            </a:pPr>
            <a:r>
              <a:rPr lang="fr-FR" sz="2200" dirty="0"/>
              <a:t> </a:t>
            </a:r>
            <a:r>
              <a:rPr lang="fr-FR" sz="2200" dirty="0" err="1"/>
              <a:t>Environment</a:t>
            </a:r>
            <a:r>
              <a:rPr lang="fr-FR" sz="2200" dirty="0"/>
              <a:t> Setup ( </a:t>
            </a:r>
            <a:r>
              <a:rPr lang="fr-FR" sz="2200" dirty="0" err="1"/>
              <a:t>IDEs</a:t>
            </a:r>
            <a:r>
              <a:rPr lang="fr-FR" sz="2200" dirty="0"/>
              <a:t> ):</a:t>
            </a:r>
          </a:p>
          <a:p>
            <a:pPr marL="342900" indent="-342900">
              <a:buFont typeface="+mj-lt"/>
              <a:buAutoNum type="arabicPeriod"/>
            </a:pPr>
            <a:r>
              <a:rPr lang="fr-FR" sz="2200" dirty="0"/>
              <a:t> Architecture</a:t>
            </a:r>
          </a:p>
          <a:p>
            <a:pPr marL="342900" indent="-342900">
              <a:buFont typeface="+mj-lt"/>
              <a:buAutoNum type="arabicPeriod"/>
            </a:pPr>
            <a:r>
              <a:rPr lang="fr-FR" sz="2200" dirty="0"/>
              <a:t> Application Components</a:t>
            </a:r>
          </a:p>
          <a:p>
            <a:pPr marL="342900" indent="-342900">
              <a:buFont typeface="+mj-lt"/>
              <a:buAutoNum type="arabicPeriod"/>
            </a:pPr>
            <a:r>
              <a:rPr lang="fr-FR" sz="2200" dirty="0"/>
              <a:t> Running </a:t>
            </a:r>
            <a:r>
              <a:rPr lang="fr-FR" sz="2200" dirty="0" err="1"/>
              <a:t>my</a:t>
            </a:r>
            <a:r>
              <a:rPr lang="fr-FR" sz="2200" dirty="0"/>
              <a:t> first application</a:t>
            </a:r>
          </a:p>
          <a:p>
            <a:pPr marL="342900" indent="-342900">
              <a:buFont typeface="+mj-lt"/>
              <a:buAutoNum type="arabicPeriod"/>
            </a:pPr>
            <a:r>
              <a:rPr lang="fr-FR" sz="2200" dirty="0"/>
              <a:t> </a:t>
            </a:r>
            <a:r>
              <a:rPr lang="fr-FR" sz="2200" dirty="0" err="1"/>
              <a:t>Resources</a:t>
            </a:r>
            <a:r>
              <a:rPr lang="fr-FR" sz="2200" dirty="0"/>
              <a:t> </a:t>
            </a:r>
          </a:p>
          <a:p>
            <a:pPr marL="342900" indent="-342900">
              <a:buFont typeface="+mj-lt"/>
              <a:buAutoNum type="arabicPeriod"/>
            </a:pPr>
            <a:r>
              <a:rPr lang="fr-FR" sz="2200" dirty="0"/>
              <a:t> </a:t>
            </a:r>
            <a:r>
              <a:rPr lang="fr-FR" sz="2200" dirty="0" err="1"/>
              <a:t>Activities</a:t>
            </a:r>
            <a:endParaRPr lang="fr-FR" sz="2200" dirty="0"/>
          </a:p>
          <a:p>
            <a:pPr marL="342900" indent="-342900">
              <a:buFont typeface="+mj-lt"/>
              <a:buAutoNum type="arabicPeriod"/>
            </a:pPr>
            <a:r>
              <a:rPr lang="fr-FR" sz="2200" dirty="0"/>
              <a:t> </a:t>
            </a:r>
            <a:r>
              <a:rPr lang="fr-FR" sz="2200" dirty="0" err="1"/>
              <a:t>Intents</a:t>
            </a:r>
            <a:endParaRPr lang="fr-FR" sz="2200" dirty="0"/>
          </a:p>
        </p:txBody>
      </p:sp>
      <p:pic>
        <p:nvPicPr>
          <p:cNvPr id="6" name="Picture 6" descr="Résultat de recherche d'images pour &quot;android logo transparent&quot;"/>
          <p:cNvPicPr>
            <a:picLocks noChangeAspect="1" noChangeArrowheads="1"/>
          </p:cNvPicPr>
          <p:nvPr/>
        </p:nvPicPr>
        <p:blipFill>
          <a:blip r:embed="rId2"/>
          <a:srcRect/>
          <a:stretch>
            <a:fillRect/>
          </a:stretch>
        </p:blipFill>
        <p:spPr bwMode="auto">
          <a:xfrm>
            <a:off x="3143240" y="1214422"/>
            <a:ext cx="1833578" cy="1833579"/>
          </a:xfrm>
          <a:prstGeom prst="rect">
            <a:avLst/>
          </a:prstGeom>
          <a:noFill/>
        </p:spPr>
      </p:pic>
      <p:sp>
        <p:nvSpPr>
          <p:cNvPr id="7" name="ZoneTexte 6"/>
          <p:cNvSpPr txBox="1"/>
          <p:nvPr/>
        </p:nvSpPr>
        <p:spPr>
          <a:xfrm>
            <a:off x="3571868" y="2000240"/>
            <a:ext cx="1000132" cy="369332"/>
          </a:xfrm>
          <a:prstGeom prst="rect">
            <a:avLst/>
          </a:prstGeom>
          <a:noFill/>
        </p:spPr>
        <p:txBody>
          <a:bodyPr wrap="square" rtlCol="0">
            <a:spAutoFit/>
          </a:bodyPr>
          <a:lstStyle/>
          <a:p>
            <a:r>
              <a:rPr lang="fr-FR" dirty="0">
                <a:solidFill>
                  <a:schemeClr val="bg1"/>
                </a:solidFill>
              </a:rPr>
              <a:t>4 </a:t>
            </a:r>
            <a:r>
              <a:rPr lang="fr-FR" dirty="0" err="1">
                <a:solidFill>
                  <a:schemeClr val="bg1"/>
                </a:solidFill>
              </a:rPr>
              <a:t>hours</a:t>
            </a:r>
            <a:endParaRPr lang="fr-FR" dirty="0">
              <a:solidFill>
                <a:schemeClr val="bg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20419"/>
            <a:ext cx="9128760" cy="914400"/>
          </a:xfrm>
        </p:spPr>
        <p:txBody>
          <a:bodyPr/>
          <a:lstStyle/>
          <a:p>
            <a:pPr algn="ctr"/>
            <a:r>
              <a:rPr lang="en-US" sz="4400" dirty="0" smtClean="0">
                <a:solidFill>
                  <a:srgbClr val="FF6600"/>
                </a:solidFill>
                <a:effectLst/>
              </a:rPr>
              <a:t>Sugar ORM (SQLite)</a:t>
            </a:r>
            <a:endParaRPr lang="en-US" sz="4400" dirty="0">
              <a:solidFill>
                <a:srgbClr val="FF6600"/>
              </a:solidFill>
              <a:effectLst/>
            </a:endParaRPr>
          </a:p>
        </p:txBody>
      </p:sp>
      <p:sp>
        <p:nvSpPr>
          <p:cNvPr id="8" name="Content Placeholder 1"/>
          <p:cNvSpPr txBox="1">
            <a:spLocks/>
          </p:cNvSpPr>
          <p:nvPr/>
        </p:nvSpPr>
        <p:spPr>
          <a:xfrm>
            <a:off x="107504" y="1844824"/>
            <a:ext cx="8712968" cy="3733800"/>
          </a:xfrm>
          <a:prstGeom prst="rect">
            <a:avLst/>
          </a:prstGeom>
        </p:spPr>
        <p:txBody>
          <a:bodyPr vert="horz" lIns="91440" tIns="45720" rIns="91440" bIns="45720" rtlCol="0" anchor="ctr">
            <a:no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buNone/>
            </a:pPr>
            <a:r>
              <a:rPr lang="en-US" sz="2000" dirty="0" smtClean="0">
                <a:solidFill>
                  <a:srgbClr val="FFC000"/>
                </a:solidFill>
                <a:effectLst/>
              </a:rPr>
              <a:t>Step 1: Download via </a:t>
            </a:r>
            <a:r>
              <a:rPr lang="en-US" sz="2000" dirty="0" err="1" smtClean="0">
                <a:solidFill>
                  <a:srgbClr val="FFC000"/>
                </a:solidFill>
                <a:effectLst/>
              </a:rPr>
              <a:t>Gradle</a:t>
            </a:r>
            <a:r>
              <a:rPr lang="en-US" sz="2000" dirty="0" smtClean="0">
                <a:solidFill>
                  <a:srgbClr val="FFC000"/>
                </a:solidFill>
                <a:effectLst/>
              </a:rPr>
              <a:t> :</a:t>
            </a:r>
          </a:p>
          <a:p>
            <a:r>
              <a:rPr lang="en-US" sz="2000" dirty="0" smtClean="0"/>
              <a:t>implementation </a:t>
            </a:r>
            <a:r>
              <a:rPr lang="en-US" sz="2000" dirty="0" smtClean="0">
                <a:effectLst/>
              </a:rPr>
              <a:t>'com.github.satyan:sugar:1.5‘</a:t>
            </a:r>
          </a:p>
          <a:p>
            <a:pPr marL="18288" indent="0">
              <a:buNone/>
            </a:pPr>
            <a:r>
              <a:rPr lang="en-US" sz="2000" dirty="0">
                <a:solidFill>
                  <a:srgbClr val="FFC000"/>
                </a:solidFill>
                <a:effectLst/>
              </a:rPr>
              <a:t>Step </a:t>
            </a:r>
            <a:r>
              <a:rPr lang="en-US" sz="2000" dirty="0" smtClean="0">
                <a:solidFill>
                  <a:srgbClr val="FFC000"/>
                </a:solidFill>
                <a:effectLst/>
              </a:rPr>
              <a:t>2: Manifest File inside Application :</a:t>
            </a:r>
          </a:p>
          <a:p>
            <a:r>
              <a:rPr lang="en-US" sz="2000" dirty="0" err="1">
                <a:effectLst/>
              </a:rPr>
              <a:t>android:name</a:t>
            </a:r>
            <a:r>
              <a:rPr lang="en-US" sz="2000" dirty="0">
                <a:effectLst/>
              </a:rPr>
              <a:t>="</a:t>
            </a:r>
            <a:r>
              <a:rPr lang="en-US" sz="2000" dirty="0" err="1" smtClean="0">
                <a:effectLst/>
              </a:rPr>
              <a:t>com.orm.SugarApp</a:t>
            </a:r>
            <a:r>
              <a:rPr lang="en-US" sz="2000" dirty="0" smtClean="0">
                <a:effectLst/>
              </a:rPr>
              <a:t>“ </a:t>
            </a:r>
          </a:p>
          <a:p>
            <a:r>
              <a:rPr lang="en-US" sz="2000" dirty="0">
                <a:solidFill>
                  <a:srgbClr val="FFC000"/>
                </a:solidFill>
                <a:effectLst/>
              </a:rPr>
              <a:t> </a:t>
            </a:r>
            <a:r>
              <a:rPr lang="en-US" sz="2000" dirty="0" smtClean="0">
                <a:solidFill>
                  <a:srgbClr val="FFC000"/>
                </a:solidFill>
                <a:effectLst/>
              </a:rPr>
              <a:t>outside &lt;Application&gt; </a:t>
            </a:r>
          </a:p>
          <a:p>
            <a:pPr marL="18288" indent="0">
              <a:buNone/>
            </a:pPr>
            <a:r>
              <a:rPr lang="en-US" sz="2000" dirty="0">
                <a:effectLst/>
              </a:rPr>
              <a:t>&lt;meta-data </a:t>
            </a:r>
            <a:r>
              <a:rPr lang="en-US" sz="2000" dirty="0" err="1">
                <a:effectLst/>
              </a:rPr>
              <a:t>android:name</a:t>
            </a:r>
            <a:r>
              <a:rPr lang="en-US" sz="2000" dirty="0">
                <a:effectLst/>
              </a:rPr>
              <a:t>="DATABASE" </a:t>
            </a:r>
            <a:r>
              <a:rPr lang="en-US" sz="2000" dirty="0" err="1">
                <a:effectLst/>
              </a:rPr>
              <a:t>android:value</a:t>
            </a:r>
            <a:r>
              <a:rPr lang="en-US" sz="2000" dirty="0" smtClean="0">
                <a:effectLst/>
              </a:rPr>
              <a:t>=“</a:t>
            </a:r>
            <a:r>
              <a:rPr lang="en-US" sz="2000" dirty="0" err="1" smtClean="0">
                <a:solidFill>
                  <a:srgbClr val="FFC000"/>
                </a:solidFill>
                <a:effectLst/>
              </a:rPr>
              <a:t>Vehicles.db</a:t>
            </a:r>
            <a:r>
              <a:rPr lang="en-US" sz="2000" dirty="0">
                <a:effectLst/>
              </a:rPr>
              <a:t>" /&gt;</a:t>
            </a:r>
            <a:br>
              <a:rPr lang="en-US" sz="2000" dirty="0">
                <a:effectLst/>
              </a:rPr>
            </a:br>
            <a:r>
              <a:rPr lang="en-US" sz="2000" dirty="0">
                <a:effectLst/>
              </a:rPr>
              <a:t>&lt;meta-data </a:t>
            </a:r>
            <a:r>
              <a:rPr lang="en-US" sz="2000" dirty="0" err="1">
                <a:effectLst/>
              </a:rPr>
              <a:t>android:name</a:t>
            </a:r>
            <a:r>
              <a:rPr lang="en-US" sz="2000" dirty="0">
                <a:effectLst/>
              </a:rPr>
              <a:t>="VERSION" </a:t>
            </a:r>
            <a:r>
              <a:rPr lang="en-US" sz="2000" dirty="0" err="1">
                <a:effectLst/>
              </a:rPr>
              <a:t>android:value</a:t>
            </a:r>
            <a:r>
              <a:rPr lang="en-US" sz="2000" dirty="0">
                <a:effectLst/>
              </a:rPr>
              <a:t>="2" /&gt;</a:t>
            </a:r>
            <a:br>
              <a:rPr lang="en-US" sz="2000" dirty="0">
                <a:effectLst/>
              </a:rPr>
            </a:br>
            <a:r>
              <a:rPr lang="en-US" sz="2000" dirty="0">
                <a:effectLst/>
              </a:rPr>
              <a:t>&lt;meta-data </a:t>
            </a:r>
            <a:r>
              <a:rPr lang="en-US" sz="2000" dirty="0" err="1">
                <a:effectLst/>
              </a:rPr>
              <a:t>android:name</a:t>
            </a:r>
            <a:r>
              <a:rPr lang="en-US" sz="2000" dirty="0">
                <a:effectLst/>
              </a:rPr>
              <a:t>="QUERY_LOG" </a:t>
            </a:r>
            <a:r>
              <a:rPr lang="en-US" sz="2000" dirty="0" err="1">
                <a:effectLst/>
              </a:rPr>
              <a:t>android:value</a:t>
            </a:r>
            <a:r>
              <a:rPr lang="en-US" sz="2000" dirty="0">
                <a:effectLst/>
              </a:rPr>
              <a:t>="true" /&gt;</a:t>
            </a:r>
            <a:br>
              <a:rPr lang="en-US" sz="2000" dirty="0">
                <a:effectLst/>
              </a:rPr>
            </a:br>
            <a:r>
              <a:rPr lang="en-US" sz="2000" dirty="0">
                <a:effectLst/>
              </a:rPr>
              <a:t>&lt;meta-data </a:t>
            </a:r>
            <a:r>
              <a:rPr lang="en-US" sz="2000" dirty="0" err="1">
                <a:effectLst/>
              </a:rPr>
              <a:t>android:name</a:t>
            </a:r>
            <a:r>
              <a:rPr lang="en-US" sz="2000" dirty="0">
                <a:effectLst/>
              </a:rPr>
              <a:t>="DOMAIN_PACKAGE_NAME" </a:t>
            </a:r>
            <a:r>
              <a:rPr lang="en-US" sz="2000" dirty="0" err="1">
                <a:effectLst/>
              </a:rPr>
              <a:t>android:value</a:t>
            </a:r>
            <a:r>
              <a:rPr lang="en-US" sz="2000" dirty="0">
                <a:effectLst/>
              </a:rPr>
              <a:t>="</a:t>
            </a:r>
            <a:r>
              <a:rPr lang="en-US" sz="2000" dirty="0" err="1" smtClean="0">
                <a:solidFill>
                  <a:srgbClr val="FFC000"/>
                </a:solidFill>
                <a:effectLst/>
              </a:rPr>
              <a:t>com.example.myapplication.vehiclesModel</a:t>
            </a:r>
            <a:r>
              <a:rPr lang="en-US" sz="2000" dirty="0">
                <a:effectLst/>
              </a:rPr>
              <a:t>" /&gt;</a:t>
            </a:r>
            <a:endParaRPr lang="en-US" sz="2000" dirty="0">
              <a:solidFill>
                <a:srgbClr val="FFC000"/>
              </a:solidFill>
              <a:effectLst/>
            </a:endParaRPr>
          </a:p>
          <a:p>
            <a:endParaRPr lang="en-US" sz="2000" dirty="0" smtClean="0">
              <a:effectLst/>
            </a:endParaRPr>
          </a:p>
        </p:txBody>
      </p:sp>
    </p:spTree>
    <p:extLst>
      <p:ext uri="{BB962C8B-B14F-4D97-AF65-F5344CB8AC3E}">
        <p14:creationId xmlns:p14="http://schemas.microsoft.com/office/powerpoint/2010/main" val="33324903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20419"/>
            <a:ext cx="9128760" cy="914400"/>
          </a:xfrm>
        </p:spPr>
        <p:txBody>
          <a:bodyPr/>
          <a:lstStyle/>
          <a:p>
            <a:pPr algn="ctr"/>
            <a:r>
              <a:rPr lang="en-US" sz="4400" dirty="0" smtClean="0">
                <a:solidFill>
                  <a:srgbClr val="FF6600"/>
                </a:solidFill>
                <a:effectLst/>
              </a:rPr>
              <a:t>Sugar ORM (SQLite)</a:t>
            </a:r>
            <a:endParaRPr lang="en-US" sz="4400" dirty="0">
              <a:solidFill>
                <a:srgbClr val="FF6600"/>
              </a:solidFill>
              <a:effectLst/>
            </a:endParaRPr>
          </a:p>
        </p:txBody>
      </p:sp>
      <p:sp>
        <p:nvSpPr>
          <p:cNvPr id="8" name="Content Placeholder 1"/>
          <p:cNvSpPr txBox="1">
            <a:spLocks/>
          </p:cNvSpPr>
          <p:nvPr/>
        </p:nvSpPr>
        <p:spPr>
          <a:xfrm>
            <a:off x="107504" y="1844824"/>
            <a:ext cx="8712968" cy="3733800"/>
          </a:xfrm>
          <a:prstGeom prst="rect">
            <a:avLst/>
          </a:prstGeom>
        </p:spPr>
        <p:txBody>
          <a:bodyPr vert="horz" lIns="91440" tIns="45720" rIns="91440" bIns="45720" rtlCol="0" anchor="ctr">
            <a:no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buNone/>
            </a:pPr>
            <a:r>
              <a:rPr lang="en-US" sz="2000" dirty="0" smtClean="0">
                <a:solidFill>
                  <a:srgbClr val="FFC000"/>
                </a:solidFill>
                <a:effectLst/>
              </a:rPr>
              <a:t>Step 3: </a:t>
            </a:r>
            <a:r>
              <a:rPr lang="en-US" sz="2000" dirty="0">
                <a:solidFill>
                  <a:srgbClr val="FFC000"/>
                </a:solidFill>
              </a:rPr>
              <a:t>Create the </a:t>
            </a:r>
            <a:r>
              <a:rPr lang="en-US" sz="2000" dirty="0" smtClean="0">
                <a:solidFill>
                  <a:srgbClr val="FFC000"/>
                </a:solidFill>
              </a:rPr>
              <a:t>Model </a:t>
            </a:r>
            <a:r>
              <a:rPr lang="en-US" sz="2000" dirty="0" smtClean="0">
                <a:solidFill>
                  <a:srgbClr val="FFC000"/>
                </a:solidFill>
                <a:effectLst/>
              </a:rPr>
              <a:t>:</a:t>
            </a:r>
          </a:p>
          <a:p>
            <a:pPr marL="18288" indent="0">
              <a:buNone/>
            </a:pPr>
            <a:r>
              <a:rPr lang="en-US" sz="2000" dirty="0" smtClean="0">
                <a:solidFill>
                  <a:srgbClr val="FFC000"/>
                </a:solidFill>
                <a:effectLst/>
              </a:rPr>
              <a:t>Step </a:t>
            </a:r>
            <a:r>
              <a:rPr lang="en-US" sz="2000" dirty="0">
                <a:solidFill>
                  <a:srgbClr val="FFC000"/>
                </a:solidFill>
                <a:effectLst/>
              </a:rPr>
              <a:t>4</a:t>
            </a:r>
            <a:r>
              <a:rPr lang="en-US" sz="2000" dirty="0" smtClean="0">
                <a:solidFill>
                  <a:srgbClr val="FFC000"/>
                </a:solidFill>
                <a:effectLst/>
              </a:rPr>
              <a:t>: Create the Layout / Activity:</a:t>
            </a:r>
          </a:p>
          <a:p>
            <a:endParaRPr lang="en-US" sz="2000" dirty="0" smtClean="0">
              <a:effectLst/>
            </a:endParaRPr>
          </a:p>
        </p:txBody>
      </p:sp>
    </p:spTree>
    <p:extLst>
      <p:ext uri="{BB962C8B-B14F-4D97-AF65-F5344CB8AC3E}">
        <p14:creationId xmlns:p14="http://schemas.microsoft.com/office/powerpoint/2010/main" val="10343261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20419"/>
            <a:ext cx="9128760" cy="914400"/>
          </a:xfrm>
        </p:spPr>
        <p:txBody>
          <a:bodyPr/>
          <a:lstStyle/>
          <a:p>
            <a:pPr algn="ctr"/>
            <a:r>
              <a:rPr lang="en-US" sz="4400" dirty="0">
                <a:solidFill>
                  <a:srgbClr val="FF6600"/>
                </a:solidFill>
                <a:effectLst/>
              </a:rPr>
              <a:t>Sending a Mail</a:t>
            </a:r>
          </a:p>
        </p:txBody>
      </p:sp>
      <p:sp>
        <p:nvSpPr>
          <p:cNvPr id="4" name="Rectangle 3"/>
          <p:cNvSpPr/>
          <p:nvPr/>
        </p:nvSpPr>
        <p:spPr>
          <a:xfrm>
            <a:off x="285720" y="1357298"/>
            <a:ext cx="8548687" cy="2308324"/>
          </a:xfrm>
          <a:prstGeom prst="rect">
            <a:avLst/>
          </a:prstGeom>
        </p:spPr>
        <p:txBody>
          <a:bodyPr wrap="none">
            <a:spAutoFit/>
          </a:bodyPr>
          <a:lstStyle/>
          <a:p>
            <a:r>
              <a:rPr lang="en-US" dirty="0">
                <a:solidFill>
                  <a:schemeClr val="tx2">
                    <a:lumMod val="90000"/>
                  </a:schemeClr>
                </a:solidFill>
              </a:rPr>
              <a:t>Example </a:t>
            </a:r>
            <a:r>
              <a:rPr lang="en-US" dirty="0">
                <a:solidFill>
                  <a:schemeClr val="tx2">
                    <a:lumMod val="90000"/>
                  </a:schemeClr>
                </a:solidFill>
              </a:rPr>
              <a:t>.</a:t>
            </a:r>
            <a:endParaRPr lang="en-US" dirty="0">
              <a:solidFill>
                <a:schemeClr val="tx2">
                  <a:lumMod val="90000"/>
                </a:schemeClr>
              </a:solidFill>
            </a:endParaRPr>
          </a:p>
          <a:p>
            <a:r>
              <a:rPr lang="en-US" dirty="0">
                <a:solidFill>
                  <a:srgbClr val="92D050"/>
                </a:solidFill>
              </a:rPr>
              <a:t>// </a:t>
            </a:r>
            <a:r>
              <a:rPr lang="en-US" dirty="0">
                <a:solidFill>
                  <a:srgbClr val="92D050"/>
                </a:solidFill>
              </a:rPr>
              <a:t>You will use ACTION_SEND action to launch an email client installed on your </a:t>
            </a:r>
            <a:endParaRPr lang="en-US" dirty="0">
              <a:solidFill>
                <a:srgbClr val="92D050"/>
              </a:solidFill>
            </a:endParaRPr>
          </a:p>
          <a:p>
            <a:r>
              <a:rPr lang="en-US" dirty="0">
                <a:solidFill>
                  <a:srgbClr val="92D050"/>
                </a:solidFill>
              </a:rPr>
              <a:t>Android </a:t>
            </a:r>
            <a:r>
              <a:rPr lang="en-US" dirty="0">
                <a:solidFill>
                  <a:srgbClr val="92D050"/>
                </a:solidFill>
              </a:rPr>
              <a:t>device</a:t>
            </a:r>
          </a:p>
          <a:p>
            <a:r>
              <a:rPr lang="en-US" dirty="0"/>
              <a:t>Intent email = new Intent(</a:t>
            </a:r>
            <a:r>
              <a:rPr lang="en-US" dirty="0" err="1"/>
              <a:t>Intent.ACTION_SEND</a:t>
            </a:r>
            <a:r>
              <a:rPr lang="en-US" dirty="0"/>
              <a:t>, </a:t>
            </a:r>
            <a:r>
              <a:rPr lang="en-US" dirty="0" err="1"/>
              <a:t>Uri.parse</a:t>
            </a:r>
            <a:r>
              <a:rPr lang="en-US" dirty="0"/>
              <a:t>("mailto</a:t>
            </a:r>
            <a:r>
              <a:rPr lang="en-US" dirty="0" smtClean="0"/>
              <a:t>:"));</a:t>
            </a:r>
          </a:p>
          <a:p>
            <a:r>
              <a:rPr lang="en-US" dirty="0" smtClean="0"/>
              <a:t> </a:t>
            </a:r>
            <a:r>
              <a:rPr lang="en-US" dirty="0" err="1"/>
              <a:t>email.putExtra</a:t>
            </a:r>
            <a:r>
              <a:rPr lang="en-US" dirty="0"/>
              <a:t>(</a:t>
            </a:r>
            <a:r>
              <a:rPr lang="en-US" dirty="0" err="1"/>
              <a:t>Intent.EXTRA_EMAIL</a:t>
            </a:r>
            <a:r>
              <a:rPr lang="en-US" dirty="0"/>
              <a:t>, recipients); </a:t>
            </a:r>
            <a:endParaRPr lang="en-US" dirty="0" smtClean="0"/>
          </a:p>
          <a:p>
            <a:r>
              <a:rPr lang="en-US" dirty="0" err="1" smtClean="0"/>
              <a:t>email.putExtra</a:t>
            </a:r>
            <a:r>
              <a:rPr lang="en-US" dirty="0" smtClean="0"/>
              <a:t>(</a:t>
            </a:r>
            <a:r>
              <a:rPr lang="en-US" dirty="0" err="1" smtClean="0"/>
              <a:t>Intent.EXTRA_SUBJECT</a:t>
            </a:r>
            <a:r>
              <a:rPr lang="en-US" dirty="0"/>
              <a:t>, </a:t>
            </a:r>
            <a:r>
              <a:rPr lang="en-US" dirty="0" err="1"/>
              <a:t>subject.getText</a:t>
            </a:r>
            <a:r>
              <a:rPr lang="en-US" dirty="0"/>
              <a:t>().</a:t>
            </a:r>
            <a:r>
              <a:rPr lang="en-US" dirty="0" err="1"/>
              <a:t>toString</a:t>
            </a:r>
            <a:r>
              <a:rPr lang="en-US" dirty="0" smtClean="0"/>
              <a:t>());</a:t>
            </a:r>
          </a:p>
          <a:p>
            <a:r>
              <a:rPr lang="en-US" dirty="0" smtClean="0"/>
              <a:t> </a:t>
            </a:r>
            <a:r>
              <a:rPr lang="en-US" dirty="0" err="1"/>
              <a:t>email.putExtra</a:t>
            </a:r>
            <a:r>
              <a:rPr lang="en-US" dirty="0"/>
              <a:t>(</a:t>
            </a:r>
            <a:r>
              <a:rPr lang="en-US" dirty="0" err="1"/>
              <a:t>Intent.EXTRA_TEXT</a:t>
            </a:r>
            <a:r>
              <a:rPr lang="en-US" dirty="0"/>
              <a:t>, </a:t>
            </a:r>
            <a:r>
              <a:rPr lang="en-US" dirty="0" err="1"/>
              <a:t>body.getText</a:t>
            </a:r>
            <a:r>
              <a:rPr lang="en-US" dirty="0"/>
              <a:t>().</a:t>
            </a:r>
            <a:r>
              <a:rPr lang="en-US" dirty="0" err="1"/>
              <a:t>toString</a:t>
            </a:r>
            <a:r>
              <a:rPr lang="en-US" dirty="0"/>
              <a:t>()); </a:t>
            </a:r>
            <a:endParaRPr lang="en-US" dirty="0" smtClean="0"/>
          </a:p>
          <a:p>
            <a:r>
              <a:rPr lang="en-US" dirty="0" err="1" smtClean="0"/>
              <a:t>startActivity</a:t>
            </a:r>
            <a:r>
              <a:rPr lang="en-US" dirty="0" smtClean="0"/>
              <a:t>(</a:t>
            </a:r>
            <a:r>
              <a:rPr lang="en-US" dirty="0" err="1" smtClean="0"/>
              <a:t>Intent.createChooser</a:t>
            </a:r>
            <a:r>
              <a:rPr lang="en-US" dirty="0" smtClean="0"/>
              <a:t>(email</a:t>
            </a:r>
            <a:r>
              <a:rPr lang="en-US" dirty="0"/>
              <a:t>, "Choose an email client from..."));</a:t>
            </a:r>
            <a:endParaRPr lang="en-US" dirty="0">
              <a:solidFill>
                <a:srgbClr val="FFC000"/>
              </a:solidFill>
            </a:endParaRPr>
          </a:p>
        </p:txBody>
      </p:sp>
    </p:spTree>
    <p:extLst>
      <p:ext uri="{BB962C8B-B14F-4D97-AF65-F5344CB8AC3E}">
        <p14:creationId xmlns:p14="http://schemas.microsoft.com/office/powerpoint/2010/main" val="176523495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20419"/>
            <a:ext cx="9128760" cy="914400"/>
          </a:xfrm>
        </p:spPr>
        <p:txBody>
          <a:bodyPr/>
          <a:lstStyle/>
          <a:p>
            <a:pPr algn="ctr"/>
            <a:r>
              <a:rPr lang="en-US" sz="4400" dirty="0">
                <a:solidFill>
                  <a:srgbClr val="FF6600"/>
                </a:solidFill>
                <a:effectLst/>
              </a:rPr>
              <a:t>Tests</a:t>
            </a:r>
          </a:p>
        </p:txBody>
      </p:sp>
      <p:sp>
        <p:nvSpPr>
          <p:cNvPr id="4" name="Rectangle 3"/>
          <p:cNvSpPr/>
          <p:nvPr/>
        </p:nvSpPr>
        <p:spPr>
          <a:xfrm>
            <a:off x="3500430" y="1357298"/>
            <a:ext cx="2579552" cy="646331"/>
          </a:xfrm>
          <a:prstGeom prst="rect">
            <a:avLst/>
          </a:prstGeom>
        </p:spPr>
        <p:txBody>
          <a:bodyPr wrap="none">
            <a:spAutoFit/>
          </a:bodyPr>
          <a:lstStyle/>
          <a:p>
            <a:r>
              <a:rPr lang="en-US" dirty="0">
                <a:solidFill>
                  <a:schemeClr val="tx2">
                    <a:lumMod val="90000"/>
                  </a:schemeClr>
                </a:solidFill>
              </a:rPr>
              <a:t>Example 1 : </a:t>
            </a:r>
            <a:r>
              <a:rPr lang="en-US" dirty="0" err="1">
                <a:solidFill>
                  <a:schemeClr val="tx2">
                    <a:lumMod val="90000"/>
                  </a:schemeClr>
                </a:solidFill>
              </a:rPr>
              <a:t>Robolectric</a:t>
            </a:r>
            <a:endParaRPr lang="en-US" dirty="0">
              <a:solidFill>
                <a:schemeClr val="tx2">
                  <a:lumMod val="90000"/>
                </a:schemeClr>
              </a:solidFill>
            </a:endParaRPr>
          </a:p>
          <a:p>
            <a:r>
              <a:rPr lang="en-US" dirty="0">
                <a:hlinkClick r:id="rId2"/>
              </a:rPr>
              <a:t>http://robolectric.org/</a:t>
            </a:r>
            <a:endParaRPr lang="en-US" dirty="0">
              <a:solidFill>
                <a:srgbClr val="FFC000"/>
              </a:solidFill>
            </a:endParaRPr>
          </a:p>
        </p:txBody>
      </p:sp>
      <p:sp>
        <p:nvSpPr>
          <p:cNvPr id="7" name="Rectangle 6"/>
          <p:cNvSpPr/>
          <p:nvPr/>
        </p:nvSpPr>
        <p:spPr>
          <a:xfrm>
            <a:off x="714348" y="5500702"/>
            <a:ext cx="6572296" cy="646331"/>
          </a:xfrm>
          <a:prstGeom prst="rect">
            <a:avLst/>
          </a:prstGeom>
        </p:spPr>
        <p:txBody>
          <a:bodyPr wrap="square">
            <a:spAutoFit/>
          </a:bodyPr>
          <a:lstStyle/>
          <a:p>
            <a:r>
              <a:rPr lang="en-US" dirty="0">
                <a:solidFill>
                  <a:schemeClr val="tx2">
                    <a:lumMod val="90000"/>
                  </a:schemeClr>
                </a:solidFill>
              </a:rPr>
              <a:t>Example 2 : Espresso</a:t>
            </a:r>
          </a:p>
          <a:p>
            <a:r>
              <a:rPr lang="en-US" dirty="0">
                <a:hlinkClick r:id="rId3"/>
              </a:rPr>
              <a:t>https://developer.android.com/training/testing/espresso</a:t>
            </a:r>
            <a:endParaRPr lang="en-US" dirty="0">
              <a:solidFill>
                <a:srgbClr val="FFC000"/>
              </a:solidFill>
            </a:endParaRPr>
          </a:p>
        </p:txBody>
      </p:sp>
      <p:pic>
        <p:nvPicPr>
          <p:cNvPr id="6146" name="Picture 2" descr="C:\Users\Alucard\Desktop\Cours_android\espress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34" y="1500174"/>
            <a:ext cx="4109811" cy="4538682"/>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lucard\Desktop\Cours_android\robolectri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7950" y="857232"/>
            <a:ext cx="2156460" cy="215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87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par>
                                <p:cTn id="8" presetID="12" presetClass="entr" presetSubtype="4" fill="hold"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slide(fromBottom)">
                                      <p:cBhvr>
                                        <p:cTn id="10" dur="500"/>
                                        <p:tgtEl>
                                          <p:spTgt spid="6147"/>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slide(fromBottom)">
                                      <p:cBhvr>
                                        <p:cTn id="15" dur="500"/>
                                        <p:tgtEl>
                                          <p:spTgt spid="6146"/>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lide(fromBottom)">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27584" y="-308455"/>
            <a:ext cx="8001056" cy="1714513"/>
          </a:xfrm>
        </p:spPr>
        <p:txBody>
          <a:bodyPr>
            <a:normAutofit/>
          </a:bodyPr>
          <a:lstStyle/>
          <a:p>
            <a:pPr algn="ctr">
              <a:buNone/>
            </a:pPr>
            <a:r>
              <a:rPr lang="fr-FR" sz="4800" dirty="0" err="1" smtClean="0">
                <a:solidFill>
                  <a:srgbClr val="FF6600"/>
                </a:solidFill>
              </a:rPr>
              <a:t>Any</a:t>
            </a:r>
            <a:r>
              <a:rPr lang="fr-FR" sz="4800" dirty="0" smtClean="0">
                <a:solidFill>
                  <a:srgbClr val="FF6600"/>
                </a:solidFill>
              </a:rPr>
              <a:t> Questions</a:t>
            </a:r>
            <a:r>
              <a:rPr lang="fr-FR" sz="4800" dirty="0">
                <a:solidFill>
                  <a:srgbClr val="FF6600"/>
                </a:solidFill>
              </a:rPr>
              <a:t>?</a:t>
            </a:r>
          </a:p>
        </p:txBody>
      </p:sp>
      <p:pic>
        <p:nvPicPr>
          <p:cNvPr id="60422" name="Picture 6" descr="Résultat de recherche d'images pour &quot;android skateboard&quot;"/>
          <p:cNvPicPr>
            <a:picLocks noChangeAspect="1" noChangeArrowheads="1"/>
          </p:cNvPicPr>
          <p:nvPr/>
        </p:nvPicPr>
        <p:blipFill>
          <a:blip r:embed="rId2"/>
          <a:srcRect/>
          <a:stretch>
            <a:fillRect/>
          </a:stretch>
        </p:blipFill>
        <p:spPr bwMode="auto">
          <a:xfrm>
            <a:off x="500034" y="1108763"/>
            <a:ext cx="8143932" cy="2695642"/>
          </a:xfrm>
          <a:prstGeom prst="rect">
            <a:avLst/>
          </a:prstGeom>
          <a:noFill/>
        </p:spPr>
      </p:pic>
      <p:sp>
        <p:nvSpPr>
          <p:cNvPr id="7" name="ZoneTexte 6"/>
          <p:cNvSpPr txBox="1"/>
          <p:nvPr/>
        </p:nvSpPr>
        <p:spPr>
          <a:xfrm>
            <a:off x="1506717" y="2133817"/>
            <a:ext cx="728043" cy="461665"/>
          </a:xfrm>
          <a:prstGeom prst="rect">
            <a:avLst/>
          </a:prstGeom>
          <a:noFill/>
        </p:spPr>
        <p:txBody>
          <a:bodyPr wrap="square" rtlCol="0">
            <a:spAutoFit/>
          </a:bodyPr>
          <a:lstStyle/>
          <a:p>
            <a:r>
              <a:rPr lang="fr-FR" sz="2400" b="1" dirty="0">
                <a:solidFill>
                  <a:schemeClr val="bg1"/>
                </a:solidFill>
              </a:rPr>
              <a:t>YO</a:t>
            </a:r>
            <a:endParaRPr lang="fr-FR" b="1" dirty="0">
              <a:solidFill>
                <a:schemeClr val="bg1"/>
              </a:solidFill>
            </a:endParaRPr>
          </a:p>
        </p:txBody>
      </p:sp>
      <p:sp>
        <p:nvSpPr>
          <p:cNvPr id="8" name="ZoneTexte 7"/>
          <p:cNvSpPr txBox="1"/>
          <p:nvPr/>
        </p:nvSpPr>
        <p:spPr>
          <a:xfrm rot="1436597">
            <a:off x="4015257" y="2156696"/>
            <a:ext cx="1113485" cy="461665"/>
          </a:xfrm>
          <a:prstGeom prst="rect">
            <a:avLst/>
          </a:prstGeom>
          <a:noFill/>
        </p:spPr>
        <p:txBody>
          <a:bodyPr wrap="square" rtlCol="0">
            <a:spAutoFit/>
          </a:bodyPr>
          <a:lstStyle/>
          <a:p>
            <a:r>
              <a:rPr lang="fr-FR" sz="2400" b="1" dirty="0">
                <a:solidFill>
                  <a:schemeClr val="bg1"/>
                </a:solidFill>
              </a:rPr>
              <a:t>ASK</a:t>
            </a:r>
            <a:endParaRPr lang="fr-FR" b="1" dirty="0">
              <a:solidFill>
                <a:schemeClr val="bg1"/>
              </a:solidFill>
            </a:endParaRPr>
          </a:p>
        </p:txBody>
      </p:sp>
      <p:sp>
        <p:nvSpPr>
          <p:cNvPr id="9" name="ZoneTexte 8"/>
          <p:cNvSpPr txBox="1"/>
          <p:nvPr/>
        </p:nvSpPr>
        <p:spPr>
          <a:xfrm rot="20350776">
            <a:off x="6680884" y="1902984"/>
            <a:ext cx="1858474" cy="461665"/>
          </a:xfrm>
          <a:prstGeom prst="rect">
            <a:avLst/>
          </a:prstGeom>
          <a:noFill/>
        </p:spPr>
        <p:txBody>
          <a:bodyPr wrap="square" rtlCol="0">
            <a:spAutoFit/>
          </a:bodyPr>
          <a:lstStyle/>
          <a:p>
            <a:r>
              <a:rPr lang="fr-FR" sz="2400" b="1" dirty="0">
                <a:solidFill>
                  <a:schemeClr val="bg1"/>
                </a:solidFill>
              </a:rPr>
              <a:t>ME</a:t>
            </a:r>
            <a:endParaRPr lang="fr-FR" b="1" dirty="0">
              <a:solidFill>
                <a:schemeClr val="bg1"/>
              </a:solidFill>
            </a:endParaRPr>
          </a:p>
        </p:txBody>
      </p:sp>
      <p:sp>
        <p:nvSpPr>
          <p:cNvPr id="3" name="Espace réservé du contenu 1">
            <a:extLst>
              <a:ext uri="{FF2B5EF4-FFF2-40B4-BE49-F238E27FC236}">
                <a16:creationId xmlns="" xmlns:a16="http://schemas.microsoft.com/office/drawing/2014/main" id="{97955EF9-F973-4749-A7F3-894BC79E38CC}"/>
              </a:ext>
            </a:extLst>
          </p:cNvPr>
          <p:cNvSpPr>
            <a:spLocks noGrp="1"/>
          </p:cNvSpPr>
          <p:nvPr>
            <p:ph idx="1"/>
          </p:nvPr>
        </p:nvSpPr>
        <p:spPr>
          <a:xfrm>
            <a:off x="22366" y="4239351"/>
            <a:ext cx="5953463" cy="1896020"/>
          </a:xfrm>
        </p:spPr>
        <p:txBody>
          <a:bodyPr>
            <a:normAutofit/>
          </a:bodyPr>
          <a:lstStyle/>
          <a:p>
            <a:pPr>
              <a:buNone/>
            </a:pPr>
            <a:r>
              <a:rPr lang="fr-FR" sz="4000" dirty="0">
                <a:solidFill>
                  <a:srgbClr val="FF6600"/>
                </a:solidFill>
              </a:rPr>
              <a:t>Is </a:t>
            </a:r>
            <a:r>
              <a:rPr lang="fr-FR" sz="4000" dirty="0" err="1">
                <a:solidFill>
                  <a:srgbClr val="FF6600"/>
                </a:solidFill>
              </a:rPr>
              <a:t>coding</a:t>
            </a:r>
            <a:r>
              <a:rPr lang="fr-FR" sz="4000" dirty="0">
                <a:solidFill>
                  <a:srgbClr val="FF6600"/>
                </a:solidFill>
              </a:rPr>
              <a:t> </a:t>
            </a:r>
            <a:r>
              <a:rPr lang="fr-FR" sz="4000" dirty="0" smtClean="0">
                <a:solidFill>
                  <a:srgbClr val="FF6600"/>
                </a:solidFill>
              </a:rPr>
              <a:t>an </a:t>
            </a:r>
            <a:r>
              <a:rPr lang="fr-FR" sz="4000" dirty="0">
                <a:solidFill>
                  <a:srgbClr val="FF6600"/>
                </a:solidFill>
              </a:rPr>
              <a:t>instrument?</a:t>
            </a:r>
          </a:p>
        </p:txBody>
      </p:sp>
      <p:pic>
        <p:nvPicPr>
          <p:cNvPr id="4" name="Image 4">
            <a:extLst>
              <a:ext uri="{FF2B5EF4-FFF2-40B4-BE49-F238E27FC236}">
                <a16:creationId xmlns="" xmlns:a16="http://schemas.microsoft.com/office/drawing/2014/main" id="{2766152B-2CB9-4B4E-8E5B-41BB38AF74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3827" y="3768977"/>
            <a:ext cx="3217973" cy="308902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500034" y="357166"/>
            <a:ext cx="8358246" cy="1714488"/>
          </a:xfrm>
        </p:spPr>
        <p:txBody>
          <a:bodyPr/>
          <a:lstStyle/>
          <a:p>
            <a:r>
              <a:rPr lang="en-US" dirty="0">
                <a:solidFill>
                  <a:srgbClr val="FF6600"/>
                </a:solidFill>
              </a:rPr>
              <a:t>Chapter II: User Interface</a:t>
            </a:r>
            <a:br>
              <a:rPr lang="en-US" dirty="0">
                <a:solidFill>
                  <a:srgbClr val="FF6600"/>
                </a:solidFill>
              </a:rPr>
            </a:br>
            <a:endParaRPr lang="en-US" dirty="0">
              <a:solidFill>
                <a:srgbClr val="FF6600"/>
              </a:solidFill>
            </a:endParaRPr>
          </a:p>
        </p:txBody>
      </p:sp>
      <p:sp>
        <p:nvSpPr>
          <p:cNvPr id="5" name="ZoneTexte 4"/>
          <p:cNvSpPr txBox="1"/>
          <p:nvPr/>
        </p:nvSpPr>
        <p:spPr>
          <a:xfrm>
            <a:off x="857224" y="3000372"/>
            <a:ext cx="7643866" cy="1446550"/>
          </a:xfrm>
          <a:prstGeom prst="rect">
            <a:avLst/>
          </a:prstGeom>
          <a:noFill/>
        </p:spPr>
        <p:txBody>
          <a:bodyPr wrap="square" rtlCol="0">
            <a:spAutoFit/>
          </a:bodyPr>
          <a:lstStyle/>
          <a:p>
            <a:pPr marL="342900" indent="-342900"/>
            <a:endParaRPr lang="fr-FR" sz="2200" dirty="0"/>
          </a:p>
          <a:p>
            <a:pPr marL="342900" indent="-342900">
              <a:buFont typeface="+mj-lt"/>
              <a:buAutoNum type="arabicPeriod"/>
            </a:pPr>
            <a:r>
              <a:rPr lang="fr-FR" sz="2200" dirty="0"/>
              <a:t>UI </a:t>
            </a:r>
            <a:r>
              <a:rPr lang="fr-FR" sz="2200" dirty="0" err="1"/>
              <a:t>layouts</a:t>
            </a:r>
            <a:endParaRPr lang="fr-FR" sz="2200" dirty="0"/>
          </a:p>
          <a:p>
            <a:pPr marL="342900" indent="-342900">
              <a:buFont typeface="+mj-lt"/>
              <a:buAutoNum type="arabicPeriod"/>
            </a:pPr>
            <a:r>
              <a:rPr lang="fr-FR" sz="2200" dirty="0"/>
              <a:t>UI </a:t>
            </a:r>
            <a:r>
              <a:rPr lang="fr-FR" sz="2200" dirty="0" err="1"/>
              <a:t>Controls</a:t>
            </a:r>
            <a:endParaRPr lang="fr-FR" sz="2200" dirty="0"/>
          </a:p>
          <a:p>
            <a:pPr marL="342900" indent="-342900">
              <a:buFont typeface="+mj-lt"/>
              <a:buAutoNum type="arabicPeriod"/>
            </a:pPr>
            <a:r>
              <a:rPr lang="fr-FR" sz="2200" dirty="0"/>
              <a:t>Event </a:t>
            </a:r>
            <a:r>
              <a:rPr lang="fr-FR" sz="2200" dirty="0" err="1"/>
              <a:t>handlings</a:t>
            </a:r>
            <a:endParaRPr lang="fr-FR" sz="2200" dirty="0"/>
          </a:p>
        </p:txBody>
      </p:sp>
      <p:pic>
        <p:nvPicPr>
          <p:cNvPr id="6" name="Picture 6" descr="Résultat de recherche d'images pour &quot;android logo transparent&quot;"/>
          <p:cNvPicPr>
            <a:picLocks noChangeAspect="1" noChangeArrowheads="1"/>
          </p:cNvPicPr>
          <p:nvPr/>
        </p:nvPicPr>
        <p:blipFill>
          <a:blip r:embed="rId2"/>
          <a:srcRect/>
          <a:stretch>
            <a:fillRect/>
          </a:stretch>
        </p:blipFill>
        <p:spPr bwMode="auto">
          <a:xfrm>
            <a:off x="3143240" y="1214422"/>
            <a:ext cx="1833578" cy="1833579"/>
          </a:xfrm>
          <a:prstGeom prst="rect">
            <a:avLst/>
          </a:prstGeom>
          <a:noFill/>
        </p:spPr>
      </p:pic>
      <p:sp>
        <p:nvSpPr>
          <p:cNvPr id="7" name="ZoneTexte 6"/>
          <p:cNvSpPr txBox="1"/>
          <p:nvPr/>
        </p:nvSpPr>
        <p:spPr>
          <a:xfrm>
            <a:off x="3571868" y="2000240"/>
            <a:ext cx="1000132" cy="369332"/>
          </a:xfrm>
          <a:prstGeom prst="rect">
            <a:avLst/>
          </a:prstGeom>
          <a:noFill/>
        </p:spPr>
        <p:txBody>
          <a:bodyPr wrap="square" rtlCol="0">
            <a:spAutoFit/>
          </a:bodyPr>
          <a:lstStyle/>
          <a:p>
            <a:r>
              <a:rPr lang="fr-FR" dirty="0">
                <a:solidFill>
                  <a:schemeClr val="bg1"/>
                </a:solidFill>
              </a:rPr>
              <a:t>2 </a:t>
            </a:r>
            <a:r>
              <a:rPr lang="fr-FR" dirty="0" err="1">
                <a:solidFill>
                  <a:schemeClr val="bg1"/>
                </a:solidFill>
              </a:rPr>
              <a:t>hours</a:t>
            </a:r>
            <a:endParaRPr lang="fr-FR"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500034" y="1500174"/>
            <a:ext cx="8358246" cy="928694"/>
          </a:xfrm>
        </p:spPr>
        <p:txBody>
          <a:bodyPr/>
          <a:lstStyle/>
          <a:p>
            <a:r>
              <a:rPr lang="en-US" dirty="0">
                <a:solidFill>
                  <a:srgbClr val="FF6600"/>
                </a:solidFill>
              </a:rPr>
              <a:t>Chapter III: Advanced &amp; Useful Concepts: </a:t>
            </a:r>
            <a:r>
              <a:rPr lang="en-US" sz="2800" dirty="0">
                <a:solidFill>
                  <a:srgbClr val="FF6600"/>
                </a:solidFill>
              </a:rPr>
              <a:t>Practical Work</a:t>
            </a:r>
            <a:r>
              <a:rPr lang="en-US" dirty="0">
                <a:solidFill>
                  <a:srgbClr val="FF6600"/>
                </a:solidFill>
              </a:rPr>
              <a:t/>
            </a:r>
            <a:br>
              <a:rPr lang="en-US" dirty="0">
                <a:solidFill>
                  <a:srgbClr val="FF6600"/>
                </a:solidFill>
              </a:rPr>
            </a:br>
            <a:endParaRPr lang="en-US" dirty="0">
              <a:solidFill>
                <a:srgbClr val="FF6600"/>
              </a:solidFill>
            </a:endParaRPr>
          </a:p>
        </p:txBody>
      </p:sp>
      <p:sp>
        <p:nvSpPr>
          <p:cNvPr id="5" name="ZoneTexte 4"/>
          <p:cNvSpPr txBox="1"/>
          <p:nvPr/>
        </p:nvSpPr>
        <p:spPr>
          <a:xfrm>
            <a:off x="785786" y="2643182"/>
            <a:ext cx="7643866" cy="3816429"/>
          </a:xfrm>
          <a:prstGeom prst="rect">
            <a:avLst/>
          </a:prstGeom>
          <a:noFill/>
        </p:spPr>
        <p:txBody>
          <a:bodyPr wrap="square" rtlCol="0">
            <a:spAutoFit/>
          </a:bodyPr>
          <a:lstStyle/>
          <a:p>
            <a:pPr marL="342900" indent="-342900">
              <a:buFont typeface="+mj-lt"/>
              <a:buAutoNum type="arabicPeriod"/>
            </a:pPr>
            <a:r>
              <a:rPr lang="fr-FR" sz="2200" dirty="0" err="1"/>
              <a:t>Alert</a:t>
            </a:r>
            <a:r>
              <a:rPr lang="fr-FR" sz="2200" dirty="0"/>
              <a:t> </a:t>
            </a:r>
            <a:r>
              <a:rPr lang="fr-FR" sz="2200" dirty="0" err="1"/>
              <a:t>Dialogs</a:t>
            </a:r>
            <a:endParaRPr lang="fr-FR" sz="2200" dirty="0"/>
          </a:p>
          <a:p>
            <a:pPr marL="342900" indent="-342900">
              <a:buFont typeface="+mj-lt"/>
              <a:buAutoNum type="arabicPeriod"/>
            </a:pPr>
            <a:r>
              <a:rPr lang="fr-FR" sz="2200" dirty="0"/>
              <a:t>Auto Complete</a:t>
            </a:r>
          </a:p>
          <a:p>
            <a:pPr marL="342900" indent="-342900">
              <a:buFont typeface="+mj-lt"/>
              <a:buAutoNum type="arabicPeriod"/>
            </a:pPr>
            <a:r>
              <a:rPr lang="fr-FR" sz="2200" dirty="0" err="1"/>
              <a:t>Sending</a:t>
            </a:r>
            <a:r>
              <a:rPr lang="fr-FR" sz="2200" dirty="0"/>
              <a:t> SMS</a:t>
            </a:r>
          </a:p>
          <a:p>
            <a:pPr marL="342900" indent="-342900">
              <a:buFont typeface="+mj-lt"/>
              <a:buAutoNum type="arabicPeriod"/>
            </a:pPr>
            <a:r>
              <a:rPr lang="fr-FR" sz="2200" dirty="0" err="1"/>
              <a:t>Sending</a:t>
            </a:r>
            <a:r>
              <a:rPr lang="fr-FR" sz="2200" dirty="0"/>
              <a:t> Emails</a:t>
            </a:r>
          </a:p>
          <a:p>
            <a:pPr marL="342900" indent="-342900">
              <a:buFont typeface="+mj-lt"/>
              <a:buAutoNum type="arabicPeriod"/>
            </a:pPr>
            <a:r>
              <a:rPr lang="fr-FR" sz="2200" dirty="0"/>
              <a:t>Google </a:t>
            </a:r>
            <a:r>
              <a:rPr lang="fr-FR" sz="2200" dirty="0" err="1"/>
              <a:t>maps</a:t>
            </a:r>
            <a:r>
              <a:rPr lang="fr-FR" sz="2200" dirty="0"/>
              <a:t> (TP markers)</a:t>
            </a:r>
          </a:p>
          <a:p>
            <a:pPr marL="342900" indent="-342900">
              <a:buFont typeface="+mj-lt"/>
              <a:buAutoNum type="arabicPeriod"/>
            </a:pPr>
            <a:r>
              <a:rPr lang="fr-FR" sz="2200" dirty="0"/>
              <a:t>Progress Bars</a:t>
            </a:r>
          </a:p>
          <a:p>
            <a:pPr marL="342900" indent="-342900">
              <a:buFont typeface="+mj-lt"/>
              <a:buAutoNum type="arabicPeriod"/>
            </a:pPr>
            <a:r>
              <a:rPr lang="fr-FR" sz="2200" dirty="0" err="1"/>
              <a:t>Shared</a:t>
            </a:r>
            <a:r>
              <a:rPr lang="fr-FR" sz="2200" dirty="0"/>
              <a:t> </a:t>
            </a:r>
            <a:r>
              <a:rPr lang="fr-FR" sz="2200" dirty="0" err="1"/>
              <a:t>Preferences</a:t>
            </a:r>
            <a:endParaRPr lang="fr-FR" sz="2200" dirty="0"/>
          </a:p>
          <a:p>
            <a:pPr marL="342900" indent="-342900">
              <a:buFont typeface="+mj-lt"/>
              <a:buAutoNum type="arabicPeriod"/>
            </a:pPr>
            <a:r>
              <a:rPr lang="fr-FR" sz="2200" dirty="0" err="1"/>
              <a:t>SQLite</a:t>
            </a:r>
            <a:r>
              <a:rPr lang="fr-FR" sz="2200" dirty="0"/>
              <a:t> / </a:t>
            </a:r>
            <a:r>
              <a:rPr lang="fr-FR" sz="2200" dirty="0" err="1"/>
              <a:t>ORMs</a:t>
            </a:r>
            <a:r>
              <a:rPr lang="fr-FR" sz="2200" dirty="0"/>
              <a:t> (</a:t>
            </a:r>
            <a:r>
              <a:rPr lang="fr-FR" sz="2200" dirty="0" err="1"/>
              <a:t>Sugar</a:t>
            </a:r>
            <a:r>
              <a:rPr lang="fr-FR" sz="2200" dirty="0"/>
              <a:t>)</a:t>
            </a:r>
          </a:p>
          <a:p>
            <a:pPr marL="342900" indent="-342900">
              <a:buFont typeface="+mj-lt"/>
              <a:buAutoNum type="arabicPeriod"/>
            </a:pPr>
            <a:r>
              <a:rPr lang="fr-FR" sz="2200" dirty="0" err="1"/>
              <a:t>Text</a:t>
            </a:r>
            <a:r>
              <a:rPr lang="fr-FR" sz="2200" dirty="0"/>
              <a:t> to speech</a:t>
            </a:r>
          </a:p>
          <a:p>
            <a:pPr marL="342900" indent="-342900">
              <a:buFont typeface="+mj-lt"/>
              <a:buAutoNum type="arabicPeriod"/>
            </a:pPr>
            <a:r>
              <a:rPr lang="fr-FR" sz="2200" dirty="0" err="1"/>
              <a:t>Firebase</a:t>
            </a:r>
            <a:r>
              <a:rPr lang="fr-FR" sz="2200" dirty="0"/>
              <a:t>(</a:t>
            </a:r>
            <a:r>
              <a:rPr lang="fr-FR" sz="2200" dirty="0" err="1"/>
              <a:t>FirebaseAuthenticationManager</a:t>
            </a:r>
            <a:r>
              <a:rPr lang="fr-FR" sz="2200" dirty="0"/>
              <a:t> + </a:t>
            </a:r>
            <a:r>
              <a:rPr lang="fr-FR" sz="2200" dirty="0" err="1"/>
              <a:t>FirebaseDatabaseManager</a:t>
            </a:r>
            <a:endParaRPr lang="fr-FR" sz="2200" dirty="0"/>
          </a:p>
        </p:txBody>
      </p:sp>
      <p:pic>
        <p:nvPicPr>
          <p:cNvPr id="6" name="Picture 6" descr="Résultat de recherche d'images pour &quot;android logo transparent&quot;"/>
          <p:cNvPicPr>
            <a:picLocks noChangeAspect="1" noChangeArrowheads="1"/>
          </p:cNvPicPr>
          <p:nvPr/>
        </p:nvPicPr>
        <p:blipFill>
          <a:blip r:embed="rId2"/>
          <a:srcRect/>
          <a:stretch>
            <a:fillRect/>
          </a:stretch>
        </p:blipFill>
        <p:spPr bwMode="auto">
          <a:xfrm>
            <a:off x="3071802" y="1643050"/>
            <a:ext cx="1833578" cy="1833579"/>
          </a:xfrm>
          <a:prstGeom prst="rect">
            <a:avLst/>
          </a:prstGeom>
          <a:noFill/>
        </p:spPr>
      </p:pic>
      <p:sp>
        <p:nvSpPr>
          <p:cNvPr id="7" name="ZoneTexte 6"/>
          <p:cNvSpPr txBox="1"/>
          <p:nvPr/>
        </p:nvSpPr>
        <p:spPr>
          <a:xfrm>
            <a:off x="3500430" y="2428868"/>
            <a:ext cx="1214446" cy="369332"/>
          </a:xfrm>
          <a:prstGeom prst="rect">
            <a:avLst/>
          </a:prstGeom>
          <a:noFill/>
        </p:spPr>
        <p:txBody>
          <a:bodyPr wrap="square" rtlCol="0">
            <a:spAutoFit/>
          </a:bodyPr>
          <a:lstStyle/>
          <a:p>
            <a:r>
              <a:rPr lang="fr-FR" dirty="0">
                <a:solidFill>
                  <a:schemeClr val="bg1"/>
                </a:solidFill>
              </a:rPr>
              <a:t>12 </a:t>
            </a:r>
            <a:r>
              <a:rPr lang="fr-FR" dirty="0" err="1">
                <a:solidFill>
                  <a:schemeClr val="bg1"/>
                </a:solidFill>
              </a:rPr>
              <a:t>hours</a:t>
            </a:r>
            <a:endParaRPr lang="fr-FR"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ésultat de recherche d'images pour &quot;android ma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496" y="428604"/>
            <a:ext cx="6858000" cy="68494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14282" y="642918"/>
            <a:ext cx="8092440" cy="2533648"/>
          </a:xfrm>
        </p:spPr>
        <p:txBody>
          <a:bodyPr/>
          <a:lstStyle/>
          <a:p>
            <a:r>
              <a:rPr lang="en-US" sz="5000" dirty="0">
                <a:solidFill>
                  <a:srgbClr val="FF6600"/>
                </a:solidFill>
              </a:rPr>
              <a:t>INTRODUCTION </a:t>
            </a:r>
            <a:br>
              <a:rPr lang="en-US" sz="5000" dirty="0">
                <a:solidFill>
                  <a:srgbClr val="FF6600"/>
                </a:solidFill>
              </a:rPr>
            </a:br>
            <a:r>
              <a:rPr lang="en-US" sz="5000" dirty="0">
                <a:solidFill>
                  <a:srgbClr val="FF6600"/>
                </a:solidFill>
              </a:rPr>
              <a:t>TO ANDROID </a:t>
            </a:r>
            <a:br>
              <a:rPr lang="en-US" sz="5000" dirty="0">
                <a:solidFill>
                  <a:srgbClr val="FF6600"/>
                </a:solidFill>
              </a:rPr>
            </a:br>
            <a:r>
              <a:rPr lang="en-US" sz="5000" dirty="0">
                <a:solidFill>
                  <a:srgbClr val="FF6600"/>
                </a:solidFill>
              </a:rPr>
              <a:t>AND ANDROID </a:t>
            </a:r>
            <a:br>
              <a:rPr lang="en-US" sz="5000" dirty="0">
                <a:solidFill>
                  <a:srgbClr val="FF6600"/>
                </a:solidFill>
              </a:rPr>
            </a:br>
            <a:r>
              <a:rPr lang="en-US" sz="5000" dirty="0">
                <a:solidFill>
                  <a:srgbClr val="FF6600"/>
                </a:solidFill>
              </a:rPr>
              <a:t>STUDIO</a:t>
            </a:r>
          </a:p>
        </p:txBody>
      </p:sp>
      <p:sp>
        <p:nvSpPr>
          <p:cNvPr id="3" name="Subtitle 2"/>
          <p:cNvSpPr>
            <a:spLocks noGrp="1"/>
          </p:cNvSpPr>
          <p:nvPr>
            <p:ph type="subTitle" idx="1"/>
          </p:nvPr>
        </p:nvSpPr>
        <p:spPr>
          <a:xfrm>
            <a:off x="2209800" y="3352800"/>
            <a:ext cx="6172200" cy="685800"/>
          </a:xfrm>
        </p:spPr>
        <p:txBody>
          <a:bodyPr/>
          <a:lstStyle/>
          <a:p>
            <a:r>
              <a:rPr lang="en-US" dirty="0" err="1">
                <a:solidFill>
                  <a:schemeClr val="tx2">
                    <a:lumMod val="90000"/>
                  </a:schemeClr>
                </a:solidFill>
              </a:rPr>
              <a:t>Mr</a:t>
            </a:r>
            <a:r>
              <a:rPr lang="en-US" dirty="0">
                <a:solidFill>
                  <a:schemeClr val="tx2">
                    <a:lumMod val="90000"/>
                  </a:schemeClr>
                </a:solidFill>
              </a:rPr>
              <a:t> </a:t>
            </a:r>
            <a:r>
              <a:rPr lang="en-US" dirty="0" err="1">
                <a:solidFill>
                  <a:schemeClr val="tx2">
                    <a:lumMod val="90000"/>
                  </a:schemeClr>
                </a:solidFill>
              </a:rPr>
              <a:t>Adnane</a:t>
            </a:r>
            <a:r>
              <a:rPr lang="en-US" dirty="0">
                <a:solidFill>
                  <a:schemeClr val="tx2">
                    <a:lumMod val="90000"/>
                  </a:schemeClr>
                </a:solidFill>
              </a:rPr>
              <a:t> </a:t>
            </a:r>
            <a:r>
              <a:rPr lang="en-US" dirty="0" err="1">
                <a:solidFill>
                  <a:schemeClr val="tx2">
                    <a:lumMod val="90000"/>
                  </a:schemeClr>
                </a:solidFill>
              </a:rPr>
              <a:t>Ayman</a:t>
            </a:r>
            <a:endParaRPr lang="en-US" dirty="0">
              <a:solidFill>
                <a:schemeClr val="tx2">
                  <a:lumMod val="90000"/>
                </a:schemeClr>
              </a:solidFill>
            </a:endParaRPr>
          </a:p>
        </p:txBody>
      </p:sp>
    </p:spTree>
    <p:extLst>
      <p:ext uri="{BB962C8B-B14F-4D97-AF65-F5344CB8AC3E}">
        <p14:creationId xmlns:p14="http://schemas.microsoft.com/office/powerpoint/2010/main" val="19488101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24154</TotalTime>
  <Words>2048</Words>
  <Application>Microsoft Office PowerPoint</Application>
  <PresentationFormat>On-screen Show (4:3)</PresentationFormat>
  <Paragraphs>388</Paragraphs>
  <Slides>64</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66" baseType="lpstr">
      <vt:lpstr>Elemental</vt:lpstr>
      <vt:lpstr>Packager Shell Object</vt:lpstr>
      <vt:lpstr>PowerPoint Presentation</vt:lpstr>
      <vt:lpstr>PowerPoint Presentation</vt:lpstr>
      <vt:lpstr>PowerPoint Presentation</vt:lpstr>
      <vt:lpstr>PowerPoint Presentation</vt:lpstr>
      <vt:lpstr>Facts</vt:lpstr>
      <vt:lpstr>Chapter I: Android Basics </vt:lpstr>
      <vt:lpstr>Chapter II: User Interface </vt:lpstr>
      <vt:lpstr>Chapter III: Advanced &amp; Useful Concepts: Practical Work </vt:lpstr>
      <vt:lpstr>INTRODUCTION  TO ANDROID  AND ANDROID  STUDIO</vt:lpstr>
      <vt:lpstr>What Will We Learn Today</vt:lpstr>
      <vt:lpstr>What is android ?</vt:lpstr>
      <vt:lpstr>Distribution dashboard </vt:lpstr>
      <vt:lpstr>Worlwide Market Share</vt:lpstr>
      <vt:lpstr>Why Android?</vt:lpstr>
      <vt:lpstr>Features</vt:lpstr>
      <vt:lpstr>Android Plateform Overview </vt:lpstr>
      <vt:lpstr>Android Plateform Overview </vt:lpstr>
      <vt:lpstr>What Do I Need To Build An     Android App?</vt:lpstr>
      <vt:lpstr>Environment Setup ( IDEs ): </vt:lpstr>
      <vt:lpstr>Environment Setup ( IDEs ): </vt:lpstr>
      <vt:lpstr>PowerPoint Presentation</vt:lpstr>
      <vt:lpstr>Architecture</vt:lpstr>
      <vt:lpstr>Application Components</vt:lpstr>
      <vt:lpstr>Activities</vt:lpstr>
      <vt:lpstr>Services</vt:lpstr>
      <vt:lpstr>BroadcastReceiver</vt:lpstr>
      <vt:lpstr>Content Providers/Resolvers</vt:lpstr>
      <vt:lpstr>Additional Components</vt:lpstr>
      <vt:lpstr>PowerPoint Presentation</vt:lpstr>
      <vt:lpstr>PowerPoint Presentation</vt:lpstr>
      <vt:lpstr>Life cycle of Android application</vt:lpstr>
      <vt:lpstr>Workflow</vt:lpstr>
      <vt:lpstr>Running my first application</vt:lpstr>
      <vt:lpstr>Running my first application</vt:lpstr>
      <vt:lpstr>Running my first application</vt:lpstr>
      <vt:lpstr>PowerPoint Presentation</vt:lpstr>
      <vt:lpstr>Anatomy of Android Application</vt:lpstr>
      <vt:lpstr>The Main Activity File</vt:lpstr>
      <vt:lpstr>The Manifest File</vt:lpstr>
      <vt:lpstr>The Strings File</vt:lpstr>
      <vt:lpstr>The Layout File</vt:lpstr>
      <vt:lpstr>Running the application</vt:lpstr>
      <vt:lpstr>Friendly reminder</vt:lpstr>
      <vt:lpstr>Accessing Resources in Code</vt:lpstr>
      <vt:lpstr>Accessing Resources in Code</vt:lpstr>
      <vt:lpstr>The Application life cycle</vt:lpstr>
      <vt:lpstr>Layouts</vt:lpstr>
      <vt:lpstr>Layouts</vt:lpstr>
      <vt:lpstr>UI Controls</vt:lpstr>
      <vt:lpstr>UI Controls</vt:lpstr>
      <vt:lpstr>UI Controls</vt:lpstr>
      <vt:lpstr>UI Controls</vt:lpstr>
      <vt:lpstr>UI Controls</vt:lpstr>
      <vt:lpstr>Intents</vt:lpstr>
      <vt:lpstr>Intents</vt:lpstr>
      <vt:lpstr>Login Page</vt:lpstr>
      <vt:lpstr>Notifications</vt:lpstr>
      <vt:lpstr>Notifications</vt:lpstr>
      <vt:lpstr>Notifications</vt:lpstr>
      <vt:lpstr>Sugar ORM (SQLite)</vt:lpstr>
      <vt:lpstr>Sugar ORM (SQLite)</vt:lpstr>
      <vt:lpstr>Sending a Mail</vt:lpstr>
      <vt:lpstr>Tests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ANDROID AND ANDROID STUDIO</dc:title>
  <dc:creator>Alucard</dc:creator>
  <cp:lastModifiedBy>Alucard</cp:lastModifiedBy>
  <cp:revision>110</cp:revision>
  <dcterms:created xsi:type="dcterms:W3CDTF">2019-11-04T21:31:15Z</dcterms:created>
  <dcterms:modified xsi:type="dcterms:W3CDTF">2019-12-02T22:22:59Z</dcterms:modified>
</cp:coreProperties>
</file>